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2"/>
  </p:notesMasterIdLst>
  <p:sldIdLst>
    <p:sldId id="256" r:id="rId2"/>
    <p:sldId id="258" r:id="rId3"/>
    <p:sldId id="289" r:id="rId4"/>
    <p:sldId id="257" r:id="rId5"/>
    <p:sldId id="261" r:id="rId6"/>
    <p:sldId id="287" r:id="rId7"/>
    <p:sldId id="288" r:id="rId8"/>
    <p:sldId id="285" r:id="rId9"/>
    <p:sldId id="283" r:id="rId10"/>
    <p:sldId id="284" r:id="rId11"/>
    <p:sldId id="263" r:id="rId12"/>
    <p:sldId id="290" r:id="rId13"/>
    <p:sldId id="292" r:id="rId14"/>
    <p:sldId id="294" r:id="rId15"/>
    <p:sldId id="295" r:id="rId16"/>
    <p:sldId id="297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9" r:id="rId25"/>
    <p:sldId id="259" r:id="rId26"/>
    <p:sldId id="305" r:id="rId27"/>
    <p:sldId id="265" r:id="rId28"/>
    <p:sldId id="266" r:id="rId29"/>
    <p:sldId id="306" r:id="rId30"/>
    <p:sldId id="307" r:id="rId31"/>
    <p:sldId id="328" r:id="rId32"/>
    <p:sldId id="267" r:id="rId33"/>
    <p:sldId id="268" r:id="rId34"/>
    <p:sldId id="308" r:id="rId35"/>
    <p:sldId id="269" r:id="rId36"/>
    <p:sldId id="310" r:id="rId37"/>
    <p:sldId id="311" r:id="rId38"/>
    <p:sldId id="270" r:id="rId39"/>
    <p:sldId id="271" r:id="rId40"/>
    <p:sldId id="312" r:id="rId41"/>
    <p:sldId id="313" r:id="rId42"/>
    <p:sldId id="314" r:id="rId43"/>
    <p:sldId id="315" r:id="rId44"/>
    <p:sldId id="316" r:id="rId45"/>
    <p:sldId id="317" r:id="rId46"/>
    <p:sldId id="319" r:id="rId47"/>
    <p:sldId id="329" r:id="rId48"/>
    <p:sldId id="321" r:id="rId49"/>
    <p:sldId id="322" r:id="rId50"/>
    <p:sldId id="323" r:id="rId51"/>
    <p:sldId id="324" r:id="rId52"/>
    <p:sldId id="275" r:id="rId53"/>
    <p:sldId id="277" r:id="rId54"/>
    <p:sldId id="325" r:id="rId55"/>
    <p:sldId id="279" r:id="rId56"/>
    <p:sldId id="280" r:id="rId57"/>
    <p:sldId id="326" r:id="rId58"/>
    <p:sldId id="327" r:id="rId59"/>
    <p:sldId id="286" r:id="rId60"/>
    <p:sldId id="281" r:id="rId6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CD20C7-AF0F-4D43-9809-334D49E4E7A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F9789C8-7B37-46E5-8C4E-52A3D7C67A26}">
      <dgm:prSet phldrT="[Text]"/>
      <dgm:spPr/>
      <dgm:t>
        <a:bodyPr/>
        <a:lstStyle/>
        <a:p>
          <a:r>
            <a:rPr lang="en-US" dirty="0" smtClean="0"/>
            <a:t>Manual </a:t>
          </a:r>
          <a:r>
            <a:rPr lang="en-US" dirty="0" err="1" smtClean="0"/>
            <a:t>Mutu</a:t>
          </a:r>
          <a:endParaRPr lang="en-US" dirty="0"/>
        </a:p>
      </dgm:t>
    </dgm:pt>
    <dgm:pt modelId="{B7AF2AEC-3997-4D54-9FC6-A6C1551A5BE8}" type="parTrans" cxnId="{3DAA9623-FB75-414E-8876-1673C774DC2A}">
      <dgm:prSet/>
      <dgm:spPr/>
      <dgm:t>
        <a:bodyPr/>
        <a:lstStyle/>
        <a:p>
          <a:endParaRPr lang="en-US"/>
        </a:p>
      </dgm:t>
    </dgm:pt>
    <dgm:pt modelId="{ED233323-267A-49D6-91D9-9BCB34BF8EAC}" type="sibTrans" cxnId="{3DAA9623-FB75-414E-8876-1673C774DC2A}">
      <dgm:prSet/>
      <dgm:spPr/>
      <dgm:t>
        <a:bodyPr/>
        <a:lstStyle/>
        <a:p>
          <a:endParaRPr lang="en-US"/>
        </a:p>
      </dgm:t>
    </dgm:pt>
    <dgm:pt modelId="{634ACD51-6E13-4F7A-AF3B-2E91DA0D45AB}">
      <dgm:prSet phldrT="[Text]"/>
      <dgm:spPr/>
      <dgm:t>
        <a:bodyPr/>
        <a:lstStyle/>
        <a:p>
          <a:r>
            <a:rPr lang="en-US" dirty="0" smtClean="0"/>
            <a:t>Manual </a:t>
          </a:r>
          <a:r>
            <a:rPr lang="en-US" dirty="0" err="1" smtClean="0"/>
            <a:t>Prosedur</a:t>
          </a:r>
          <a:r>
            <a:rPr lang="en-US" dirty="0" smtClean="0"/>
            <a:t> (SOP)</a:t>
          </a:r>
          <a:endParaRPr lang="en-US" dirty="0"/>
        </a:p>
      </dgm:t>
    </dgm:pt>
    <dgm:pt modelId="{972ACD31-3B79-4D85-B294-A7DC077A18BE}" type="parTrans" cxnId="{7B4BECB5-AFC2-4A5D-A446-F2F5D7B2B57C}">
      <dgm:prSet/>
      <dgm:spPr/>
      <dgm:t>
        <a:bodyPr/>
        <a:lstStyle/>
        <a:p>
          <a:endParaRPr lang="en-US"/>
        </a:p>
      </dgm:t>
    </dgm:pt>
    <dgm:pt modelId="{A0A21F95-D3A5-4827-80EC-18DBA05CA6AF}" type="sibTrans" cxnId="{7B4BECB5-AFC2-4A5D-A446-F2F5D7B2B57C}">
      <dgm:prSet/>
      <dgm:spPr/>
      <dgm:t>
        <a:bodyPr/>
        <a:lstStyle/>
        <a:p>
          <a:endParaRPr lang="en-US"/>
        </a:p>
      </dgm:t>
    </dgm:pt>
    <dgm:pt modelId="{10AA0A15-E388-42A2-BB10-99C984DDE8F7}">
      <dgm:prSet phldrT="[Text]"/>
      <dgm:spPr/>
      <dgm:t>
        <a:bodyPr/>
        <a:lstStyle/>
        <a:p>
          <a:r>
            <a:rPr lang="en-US" dirty="0" err="1" smtClean="0"/>
            <a:t>Instruksi</a:t>
          </a:r>
          <a:r>
            <a:rPr lang="en-US" dirty="0" smtClean="0"/>
            <a:t> </a:t>
          </a:r>
          <a:r>
            <a:rPr lang="en-US" dirty="0" err="1" smtClean="0"/>
            <a:t>Kerja</a:t>
          </a:r>
          <a:endParaRPr lang="en-US" dirty="0"/>
        </a:p>
      </dgm:t>
    </dgm:pt>
    <dgm:pt modelId="{D2648EB6-71D0-4B7F-818C-83F0F2B6FE36}" type="parTrans" cxnId="{57087219-98FB-4D6A-885D-8B1FC8ADFD56}">
      <dgm:prSet/>
      <dgm:spPr/>
      <dgm:t>
        <a:bodyPr/>
        <a:lstStyle/>
        <a:p>
          <a:endParaRPr lang="en-US"/>
        </a:p>
      </dgm:t>
    </dgm:pt>
    <dgm:pt modelId="{1B916E2A-5332-45B4-A6E5-547B215F3C1C}" type="sibTrans" cxnId="{57087219-98FB-4D6A-885D-8B1FC8ADFD56}">
      <dgm:prSet/>
      <dgm:spPr/>
      <dgm:t>
        <a:bodyPr/>
        <a:lstStyle/>
        <a:p>
          <a:endParaRPr lang="en-US"/>
        </a:p>
      </dgm:t>
    </dgm:pt>
    <dgm:pt modelId="{BDB3EF27-59EA-4678-A363-CC29BB4324FB}">
      <dgm:prSet phldrT="[Text]"/>
      <dgm:spPr/>
      <dgm:t>
        <a:bodyPr/>
        <a:lstStyle/>
        <a:p>
          <a:r>
            <a:rPr lang="en-US" dirty="0" err="1" smtClean="0"/>
            <a:t>Dokumen</a:t>
          </a:r>
          <a:r>
            <a:rPr lang="en-US" dirty="0" smtClean="0"/>
            <a:t> </a:t>
          </a:r>
          <a:r>
            <a:rPr lang="en-US" dirty="0" err="1" smtClean="0"/>
            <a:t>Pendukung</a:t>
          </a:r>
          <a:endParaRPr lang="en-US" dirty="0"/>
        </a:p>
      </dgm:t>
    </dgm:pt>
    <dgm:pt modelId="{54413932-B6E7-4EA8-98A1-C712C2ED3827}" type="parTrans" cxnId="{80085823-DDC9-41AC-B230-B37726D4392C}">
      <dgm:prSet/>
      <dgm:spPr/>
      <dgm:t>
        <a:bodyPr/>
        <a:lstStyle/>
        <a:p>
          <a:endParaRPr lang="en-US"/>
        </a:p>
      </dgm:t>
    </dgm:pt>
    <dgm:pt modelId="{931D3B63-BB0E-4B1B-8B47-7F1EB66C031F}" type="sibTrans" cxnId="{80085823-DDC9-41AC-B230-B37726D4392C}">
      <dgm:prSet/>
      <dgm:spPr/>
      <dgm:t>
        <a:bodyPr/>
        <a:lstStyle/>
        <a:p>
          <a:endParaRPr lang="en-US"/>
        </a:p>
      </dgm:t>
    </dgm:pt>
    <dgm:pt modelId="{6FC5F8C9-6F53-4E75-B3AB-61E39394952E}" type="pres">
      <dgm:prSet presAssocID="{5DCD20C7-AF0F-4D43-9809-334D49E4E7A7}" presName="compositeShape" presStyleCnt="0">
        <dgm:presLayoutVars>
          <dgm:dir/>
          <dgm:resizeHandles/>
        </dgm:presLayoutVars>
      </dgm:prSet>
      <dgm:spPr/>
    </dgm:pt>
    <dgm:pt modelId="{050D57EF-9D5F-4DFC-A8FA-189F810958EB}" type="pres">
      <dgm:prSet presAssocID="{5DCD20C7-AF0F-4D43-9809-334D49E4E7A7}" presName="pyramid" presStyleLbl="node1" presStyleIdx="0" presStyleCnt="1" custLinFactNeighborY="-3033"/>
      <dgm:spPr/>
    </dgm:pt>
    <dgm:pt modelId="{3293CFFC-7B4E-4C20-8459-35AB511B2EF2}" type="pres">
      <dgm:prSet presAssocID="{5DCD20C7-AF0F-4D43-9809-334D49E4E7A7}" presName="theList" presStyleCnt="0"/>
      <dgm:spPr/>
    </dgm:pt>
    <dgm:pt modelId="{770EF3C4-0665-4FE3-8C08-8A81BF68D7EA}" type="pres">
      <dgm:prSet presAssocID="{5F9789C8-7B37-46E5-8C4E-52A3D7C67A2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68182-F1C0-485D-BFF2-F2D0026E482E}" type="pres">
      <dgm:prSet presAssocID="{5F9789C8-7B37-46E5-8C4E-52A3D7C67A26}" presName="aSpace" presStyleCnt="0"/>
      <dgm:spPr/>
    </dgm:pt>
    <dgm:pt modelId="{7DE0EB75-94BE-4D15-A75E-72D134B9E2D8}" type="pres">
      <dgm:prSet presAssocID="{634ACD51-6E13-4F7A-AF3B-2E91DA0D45A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AF863-CB05-489D-BF3C-1EB2E6DEEFA4}" type="pres">
      <dgm:prSet presAssocID="{634ACD51-6E13-4F7A-AF3B-2E91DA0D45AB}" presName="aSpace" presStyleCnt="0"/>
      <dgm:spPr/>
    </dgm:pt>
    <dgm:pt modelId="{29EB5E91-ABA2-4644-9031-C01180F52780}" type="pres">
      <dgm:prSet presAssocID="{10AA0A15-E388-42A2-BB10-99C984DDE8F7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2AB04-730B-4B8B-A4D9-1AA4D4B41143}" type="pres">
      <dgm:prSet presAssocID="{10AA0A15-E388-42A2-BB10-99C984DDE8F7}" presName="aSpace" presStyleCnt="0"/>
      <dgm:spPr/>
    </dgm:pt>
    <dgm:pt modelId="{52021ABA-96A2-4E43-859F-52D5B6D27B9D}" type="pres">
      <dgm:prSet presAssocID="{BDB3EF27-59EA-4678-A363-CC29BB4324FB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BAAAC-8B13-4316-8DBC-1C3B88CCF2C0}" type="pres">
      <dgm:prSet presAssocID="{BDB3EF27-59EA-4678-A363-CC29BB4324FB}" presName="aSpace" presStyleCnt="0"/>
      <dgm:spPr/>
    </dgm:pt>
  </dgm:ptLst>
  <dgm:cxnLst>
    <dgm:cxn modelId="{9392C6D7-22E8-42D0-BA74-FBC191E8814C}" type="presOf" srcId="{BDB3EF27-59EA-4678-A363-CC29BB4324FB}" destId="{52021ABA-96A2-4E43-859F-52D5B6D27B9D}" srcOrd="0" destOrd="0" presId="urn:microsoft.com/office/officeart/2005/8/layout/pyramid2"/>
    <dgm:cxn modelId="{C652706B-5528-4B2E-8179-6C997ABDEAE3}" type="presOf" srcId="{634ACD51-6E13-4F7A-AF3B-2E91DA0D45AB}" destId="{7DE0EB75-94BE-4D15-A75E-72D134B9E2D8}" srcOrd="0" destOrd="0" presId="urn:microsoft.com/office/officeart/2005/8/layout/pyramid2"/>
    <dgm:cxn modelId="{3DAA9623-FB75-414E-8876-1673C774DC2A}" srcId="{5DCD20C7-AF0F-4D43-9809-334D49E4E7A7}" destId="{5F9789C8-7B37-46E5-8C4E-52A3D7C67A26}" srcOrd="0" destOrd="0" parTransId="{B7AF2AEC-3997-4D54-9FC6-A6C1551A5BE8}" sibTransId="{ED233323-267A-49D6-91D9-9BCB34BF8EAC}"/>
    <dgm:cxn modelId="{7B4BECB5-AFC2-4A5D-A446-F2F5D7B2B57C}" srcId="{5DCD20C7-AF0F-4D43-9809-334D49E4E7A7}" destId="{634ACD51-6E13-4F7A-AF3B-2E91DA0D45AB}" srcOrd="1" destOrd="0" parTransId="{972ACD31-3B79-4D85-B294-A7DC077A18BE}" sibTransId="{A0A21F95-D3A5-4827-80EC-18DBA05CA6AF}"/>
    <dgm:cxn modelId="{6CB44B69-0317-416C-BA02-FA8A6585A855}" type="presOf" srcId="{5DCD20C7-AF0F-4D43-9809-334D49E4E7A7}" destId="{6FC5F8C9-6F53-4E75-B3AB-61E39394952E}" srcOrd="0" destOrd="0" presId="urn:microsoft.com/office/officeart/2005/8/layout/pyramid2"/>
    <dgm:cxn modelId="{80085823-DDC9-41AC-B230-B37726D4392C}" srcId="{5DCD20C7-AF0F-4D43-9809-334D49E4E7A7}" destId="{BDB3EF27-59EA-4678-A363-CC29BB4324FB}" srcOrd="3" destOrd="0" parTransId="{54413932-B6E7-4EA8-98A1-C712C2ED3827}" sibTransId="{931D3B63-BB0E-4B1B-8B47-7F1EB66C031F}"/>
    <dgm:cxn modelId="{461AC3E5-4203-4BAD-A0FA-5F770F41122F}" type="presOf" srcId="{5F9789C8-7B37-46E5-8C4E-52A3D7C67A26}" destId="{770EF3C4-0665-4FE3-8C08-8A81BF68D7EA}" srcOrd="0" destOrd="0" presId="urn:microsoft.com/office/officeart/2005/8/layout/pyramid2"/>
    <dgm:cxn modelId="{44C6FDF9-F352-4A2C-9FAE-9F184B93AAD2}" type="presOf" srcId="{10AA0A15-E388-42A2-BB10-99C984DDE8F7}" destId="{29EB5E91-ABA2-4644-9031-C01180F52780}" srcOrd="0" destOrd="0" presId="urn:microsoft.com/office/officeart/2005/8/layout/pyramid2"/>
    <dgm:cxn modelId="{57087219-98FB-4D6A-885D-8B1FC8ADFD56}" srcId="{5DCD20C7-AF0F-4D43-9809-334D49E4E7A7}" destId="{10AA0A15-E388-42A2-BB10-99C984DDE8F7}" srcOrd="2" destOrd="0" parTransId="{D2648EB6-71D0-4B7F-818C-83F0F2B6FE36}" sibTransId="{1B916E2A-5332-45B4-A6E5-547B215F3C1C}"/>
    <dgm:cxn modelId="{95399462-35BA-49EE-9AA4-24077A378A2A}" type="presParOf" srcId="{6FC5F8C9-6F53-4E75-B3AB-61E39394952E}" destId="{050D57EF-9D5F-4DFC-A8FA-189F810958EB}" srcOrd="0" destOrd="0" presId="urn:microsoft.com/office/officeart/2005/8/layout/pyramid2"/>
    <dgm:cxn modelId="{F783B9C8-D2F9-4D36-884F-95DBADB806F0}" type="presParOf" srcId="{6FC5F8C9-6F53-4E75-B3AB-61E39394952E}" destId="{3293CFFC-7B4E-4C20-8459-35AB511B2EF2}" srcOrd="1" destOrd="0" presId="urn:microsoft.com/office/officeart/2005/8/layout/pyramid2"/>
    <dgm:cxn modelId="{B9BF69D3-7D01-4A1C-AE9F-6939E70B6533}" type="presParOf" srcId="{3293CFFC-7B4E-4C20-8459-35AB511B2EF2}" destId="{770EF3C4-0665-4FE3-8C08-8A81BF68D7EA}" srcOrd="0" destOrd="0" presId="urn:microsoft.com/office/officeart/2005/8/layout/pyramid2"/>
    <dgm:cxn modelId="{08016B19-5520-4D5A-859F-189C62FC8950}" type="presParOf" srcId="{3293CFFC-7B4E-4C20-8459-35AB511B2EF2}" destId="{E5668182-F1C0-485D-BFF2-F2D0026E482E}" srcOrd="1" destOrd="0" presId="urn:microsoft.com/office/officeart/2005/8/layout/pyramid2"/>
    <dgm:cxn modelId="{E08FC6A2-5AAC-451A-94F5-BAFE0AA92C2C}" type="presParOf" srcId="{3293CFFC-7B4E-4C20-8459-35AB511B2EF2}" destId="{7DE0EB75-94BE-4D15-A75E-72D134B9E2D8}" srcOrd="2" destOrd="0" presId="urn:microsoft.com/office/officeart/2005/8/layout/pyramid2"/>
    <dgm:cxn modelId="{727A59E8-5596-4154-83ED-89137E92EA97}" type="presParOf" srcId="{3293CFFC-7B4E-4C20-8459-35AB511B2EF2}" destId="{076AF863-CB05-489D-BF3C-1EB2E6DEEFA4}" srcOrd="3" destOrd="0" presId="urn:microsoft.com/office/officeart/2005/8/layout/pyramid2"/>
    <dgm:cxn modelId="{CC8E190B-0E8A-4AF2-AA8C-F066413CA7B7}" type="presParOf" srcId="{3293CFFC-7B4E-4C20-8459-35AB511B2EF2}" destId="{29EB5E91-ABA2-4644-9031-C01180F52780}" srcOrd="4" destOrd="0" presId="urn:microsoft.com/office/officeart/2005/8/layout/pyramid2"/>
    <dgm:cxn modelId="{D6CAA5EE-2A62-4755-9DE3-28640A6841FE}" type="presParOf" srcId="{3293CFFC-7B4E-4C20-8459-35AB511B2EF2}" destId="{03D2AB04-730B-4B8B-A4D9-1AA4D4B41143}" srcOrd="5" destOrd="0" presId="urn:microsoft.com/office/officeart/2005/8/layout/pyramid2"/>
    <dgm:cxn modelId="{04894323-2D59-463D-8FF3-CDEFEAD14848}" type="presParOf" srcId="{3293CFFC-7B4E-4C20-8459-35AB511B2EF2}" destId="{52021ABA-96A2-4E43-859F-52D5B6D27B9D}" srcOrd="6" destOrd="0" presId="urn:microsoft.com/office/officeart/2005/8/layout/pyramid2"/>
    <dgm:cxn modelId="{270AA748-B928-4F39-BA4B-A666B7047935}" type="presParOf" srcId="{3293CFFC-7B4E-4C20-8459-35AB511B2EF2}" destId="{BA3BAAAC-8B13-4316-8DBC-1C3B88CCF2C0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D20C7-AF0F-4D43-9809-334D49E4E7A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5F9789C8-7B37-46E5-8C4E-52A3D7C67A26}">
      <dgm:prSet phldrT="[Text]"/>
      <dgm:spPr/>
      <dgm:t>
        <a:bodyPr/>
        <a:lstStyle/>
        <a:p>
          <a:r>
            <a:rPr lang="en-US" dirty="0" smtClean="0"/>
            <a:t>Manual </a:t>
          </a:r>
          <a:r>
            <a:rPr lang="en-US" dirty="0" err="1" smtClean="0"/>
            <a:t>Mutu</a:t>
          </a:r>
          <a:endParaRPr lang="en-US" dirty="0"/>
        </a:p>
      </dgm:t>
    </dgm:pt>
    <dgm:pt modelId="{B7AF2AEC-3997-4D54-9FC6-A6C1551A5BE8}" type="parTrans" cxnId="{3DAA9623-FB75-414E-8876-1673C774DC2A}">
      <dgm:prSet/>
      <dgm:spPr/>
      <dgm:t>
        <a:bodyPr/>
        <a:lstStyle/>
        <a:p>
          <a:endParaRPr lang="en-US"/>
        </a:p>
      </dgm:t>
    </dgm:pt>
    <dgm:pt modelId="{ED233323-267A-49D6-91D9-9BCB34BF8EAC}" type="sibTrans" cxnId="{3DAA9623-FB75-414E-8876-1673C774DC2A}">
      <dgm:prSet/>
      <dgm:spPr/>
      <dgm:t>
        <a:bodyPr/>
        <a:lstStyle/>
        <a:p>
          <a:endParaRPr lang="en-US"/>
        </a:p>
      </dgm:t>
    </dgm:pt>
    <dgm:pt modelId="{634ACD51-6E13-4F7A-AF3B-2E91DA0D45AB}">
      <dgm:prSet phldrT="[Text]"/>
      <dgm:spPr/>
      <dgm:t>
        <a:bodyPr/>
        <a:lstStyle/>
        <a:p>
          <a:r>
            <a:rPr lang="en-US" dirty="0" smtClean="0"/>
            <a:t>Manual </a:t>
          </a:r>
          <a:r>
            <a:rPr lang="en-US" dirty="0" err="1" smtClean="0"/>
            <a:t>Prosedur</a:t>
          </a:r>
          <a:r>
            <a:rPr lang="en-US" dirty="0" smtClean="0"/>
            <a:t> (SOP)</a:t>
          </a:r>
          <a:endParaRPr lang="en-US" dirty="0"/>
        </a:p>
      </dgm:t>
    </dgm:pt>
    <dgm:pt modelId="{972ACD31-3B79-4D85-B294-A7DC077A18BE}" type="parTrans" cxnId="{7B4BECB5-AFC2-4A5D-A446-F2F5D7B2B57C}">
      <dgm:prSet/>
      <dgm:spPr/>
      <dgm:t>
        <a:bodyPr/>
        <a:lstStyle/>
        <a:p>
          <a:endParaRPr lang="en-US"/>
        </a:p>
      </dgm:t>
    </dgm:pt>
    <dgm:pt modelId="{A0A21F95-D3A5-4827-80EC-18DBA05CA6AF}" type="sibTrans" cxnId="{7B4BECB5-AFC2-4A5D-A446-F2F5D7B2B57C}">
      <dgm:prSet/>
      <dgm:spPr/>
      <dgm:t>
        <a:bodyPr/>
        <a:lstStyle/>
        <a:p>
          <a:endParaRPr lang="en-US"/>
        </a:p>
      </dgm:t>
    </dgm:pt>
    <dgm:pt modelId="{10AA0A15-E388-42A2-BB10-99C984DDE8F7}">
      <dgm:prSet phldrT="[Text]"/>
      <dgm:spPr/>
      <dgm:t>
        <a:bodyPr/>
        <a:lstStyle/>
        <a:p>
          <a:r>
            <a:rPr lang="en-US" dirty="0" err="1" smtClean="0"/>
            <a:t>Instruksi</a:t>
          </a:r>
          <a:r>
            <a:rPr lang="en-US" dirty="0" smtClean="0"/>
            <a:t> </a:t>
          </a:r>
          <a:r>
            <a:rPr lang="en-US" dirty="0" err="1" smtClean="0"/>
            <a:t>Kerja</a:t>
          </a:r>
          <a:endParaRPr lang="en-US" dirty="0"/>
        </a:p>
      </dgm:t>
    </dgm:pt>
    <dgm:pt modelId="{D2648EB6-71D0-4B7F-818C-83F0F2B6FE36}" type="parTrans" cxnId="{57087219-98FB-4D6A-885D-8B1FC8ADFD56}">
      <dgm:prSet/>
      <dgm:spPr/>
      <dgm:t>
        <a:bodyPr/>
        <a:lstStyle/>
        <a:p>
          <a:endParaRPr lang="en-US"/>
        </a:p>
      </dgm:t>
    </dgm:pt>
    <dgm:pt modelId="{1B916E2A-5332-45B4-A6E5-547B215F3C1C}" type="sibTrans" cxnId="{57087219-98FB-4D6A-885D-8B1FC8ADFD56}">
      <dgm:prSet/>
      <dgm:spPr/>
      <dgm:t>
        <a:bodyPr/>
        <a:lstStyle/>
        <a:p>
          <a:endParaRPr lang="en-US"/>
        </a:p>
      </dgm:t>
    </dgm:pt>
    <dgm:pt modelId="{BDB3EF27-59EA-4678-A363-CC29BB4324FB}">
      <dgm:prSet phldrT="[Text]"/>
      <dgm:spPr/>
      <dgm:t>
        <a:bodyPr/>
        <a:lstStyle/>
        <a:p>
          <a:r>
            <a:rPr lang="en-US" dirty="0" err="1" smtClean="0"/>
            <a:t>Dokumen</a:t>
          </a:r>
          <a:r>
            <a:rPr lang="en-US" dirty="0" smtClean="0"/>
            <a:t> </a:t>
          </a:r>
          <a:r>
            <a:rPr lang="en-US" dirty="0" err="1" smtClean="0"/>
            <a:t>Pendukung</a:t>
          </a:r>
          <a:endParaRPr lang="en-US" dirty="0"/>
        </a:p>
      </dgm:t>
    </dgm:pt>
    <dgm:pt modelId="{54413932-B6E7-4EA8-98A1-C712C2ED3827}" type="parTrans" cxnId="{80085823-DDC9-41AC-B230-B37726D4392C}">
      <dgm:prSet/>
      <dgm:spPr/>
      <dgm:t>
        <a:bodyPr/>
        <a:lstStyle/>
        <a:p>
          <a:endParaRPr lang="en-US"/>
        </a:p>
      </dgm:t>
    </dgm:pt>
    <dgm:pt modelId="{931D3B63-BB0E-4B1B-8B47-7F1EB66C031F}" type="sibTrans" cxnId="{80085823-DDC9-41AC-B230-B37726D4392C}">
      <dgm:prSet/>
      <dgm:spPr/>
      <dgm:t>
        <a:bodyPr/>
        <a:lstStyle/>
        <a:p>
          <a:endParaRPr lang="en-US"/>
        </a:p>
      </dgm:t>
    </dgm:pt>
    <dgm:pt modelId="{6FC5F8C9-6F53-4E75-B3AB-61E39394952E}" type="pres">
      <dgm:prSet presAssocID="{5DCD20C7-AF0F-4D43-9809-334D49E4E7A7}" presName="compositeShape" presStyleCnt="0">
        <dgm:presLayoutVars>
          <dgm:dir/>
          <dgm:resizeHandles/>
        </dgm:presLayoutVars>
      </dgm:prSet>
      <dgm:spPr/>
    </dgm:pt>
    <dgm:pt modelId="{050D57EF-9D5F-4DFC-A8FA-189F810958EB}" type="pres">
      <dgm:prSet presAssocID="{5DCD20C7-AF0F-4D43-9809-334D49E4E7A7}" presName="pyramid" presStyleLbl="node1" presStyleIdx="0" presStyleCnt="1" custLinFactNeighborY="-3033"/>
      <dgm:spPr/>
    </dgm:pt>
    <dgm:pt modelId="{3293CFFC-7B4E-4C20-8459-35AB511B2EF2}" type="pres">
      <dgm:prSet presAssocID="{5DCD20C7-AF0F-4D43-9809-334D49E4E7A7}" presName="theList" presStyleCnt="0"/>
      <dgm:spPr/>
    </dgm:pt>
    <dgm:pt modelId="{770EF3C4-0665-4FE3-8C08-8A81BF68D7EA}" type="pres">
      <dgm:prSet presAssocID="{5F9789C8-7B37-46E5-8C4E-52A3D7C67A26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68182-F1C0-485D-BFF2-F2D0026E482E}" type="pres">
      <dgm:prSet presAssocID="{5F9789C8-7B37-46E5-8C4E-52A3D7C67A26}" presName="aSpace" presStyleCnt="0"/>
      <dgm:spPr/>
    </dgm:pt>
    <dgm:pt modelId="{7DE0EB75-94BE-4D15-A75E-72D134B9E2D8}" type="pres">
      <dgm:prSet presAssocID="{634ACD51-6E13-4F7A-AF3B-2E91DA0D45AB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6AF863-CB05-489D-BF3C-1EB2E6DEEFA4}" type="pres">
      <dgm:prSet presAssocID="{634ACD51-6E13-4F7A-AF3B-2E91DA0D45AB}" presName="aSpace" presStyleCnt="0"/>
      <dgm:spPr/>
    </dgm:pt>
    <dgm:pt modelId="{29EB5E91-ABA2-4644-9031-C01180F52780}" type="pres">
      <dgm:prSet presAssocID="{10AA0A15-E388-42A2-BB10-99C984DDE8F7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D2AB04-730B-4B8B-A4D9-1AA4D4B41143}" type="pres">
      <dgm:prSet presAssocID="{10AA0A15-E388-42A2-BB10-99C984DDE8F7}" presName="aSpace" presStyleCnt="0"/>
      <dgm:spPr/>
    </dgm:pt>
    <dgm:pt modelId="{52021ABA-96A2-4E43-859F-52D5B6D27B9D}" type="pres">
      <dgm:prSet presAssocID="{BDB3EF27-59EA-4678-A363-CC29BB4324FB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BAAAC-8B13-4316-8DBC-1C3B88CCF2C0}" type="pres">
      <dgm:prSet presAssocID="{BDB3EF27-59EA-4678-A363-CC29BB4324FB}" presName="aSpace" presStyleCnt="0"/>
      <dgm:spPr/>
    </dgm:pt>
  </dgm:ptLst>
  <dgm:cxnLst>
    <dgm:cxn modelId="{7B4BECB5-AFC2-4A5D-A446-F2F5D7B2B57C}" srcId="{5DCD20C7-AF0F-4D43-9809-334D49E4E7A7}" destId="{634ACD51-6E13-4F7A-AF3B-2E91DA0D45AB}" srcOrd="1" destOrd="0" parTransId="{972ACD31-3B79-4D85-B294-A7DC077A18BE}" sibTransId="{A0A21F95-D3A5-4827-80EC-18DBA05CA6AF}"/>
    <dgm:cxn modelId="{57087219-98FB-4D6A-885D-8B1FC8ADFD56}" srcId="{5DCD20C7-AF0F-4D43-9809-334D49E4E7A7}" destId="{10AA0A15-E388-42A2-BB10-99C984DDE8F7}" srcOrd="2" destOrd="0" parTransId="{D2648EB6-71D0-4B7F-818C-83F0F2B6FE36}" sibTransId="{1B916E2A-5332-45B4-A6E5-547B215F3C1C}"/>
    <dgm:cxn modelId="{80085823-DDC9-41AC-B230-B37726D4392C}" srcId="{5DCD20C7-AF0F-4D43-9809-334D49E4E7A7}" destId="{BDB3EF27-59EA-4678-A363-CC29BB4324FB}" srcOrd="3" destOrd="0" parTransId="{54413932-B6E7-4EA8-98A1-C712C2ED3827}" sibTransId="{931D3B63-BB0E-4B1B-8B47-7F1EB66C031F}"/>
    <dgm:cxn modelId="{B08DDD80-AEE6-4C46-B509-E83133B0AEA2}" type="presOf" srcId="{BDB3EF27-59EA-4678-A363-CC29BB4324FB}" destId="{52021ABA-96A2-4E43-859F-52D5B6D27B9D}" srcOrd="0" destOrd="0" presId="urn:microsoft.com/office/officeart/2005/8/layout/pyramid2"/>
    <dgm:cxn modelId="{FABEA615-5E00-405B-81A9-5F481390CDB2}" type="presOf" srcId="{5DCD20C7-AF0F-4D43-9809-334D49E4E7A7}" destId="{6FC5F8C9-6F53-4E75-B3AB-61E39394952E}" srcOrd="0" destOrd="0" presId="urn:microsoft.com/office/officeart/2005/8/layout/pyramid2"/>
    <dgm:cxn modelId="{07E6362D-294C-4E5A-8D38-DA720A52119E}" type="presOf" srcId="{634ACD51-6E13-4F7A-AF3B-2E91DA0D45AB}" destId="{7DE0EB75-94BE-4D15-A75E-72D134B9E2D8}" srcOrd="0" destOrd="0" presId="urn:microsoft.com/office/officeart/2005/8/layout/pyramid2"/>
    <dgm:cxn modelId="{6F77A3F3-0663-45DE-B63A-C9008E874BDA}" type="presOf" srcId="{5F9789C8-7B37-46E5-8C4E-52A3D7C67A26}" destId="{770EF3C4-0665-4FE3-8C08-8A81BF68D7EA}" srcOrd="0" destOrd="0" presId="urn:microsoft.com/office/officeart/2005/8/layout/pyramid2"/>
    <dgm:cxn modelId="{EBF62C97-9F99-4B3E-98B8-326572A05D8B}" type="presOf" srcId="{10AA0A15-E388-42A2-BB10-99C984DDE8F7}" destId="{29EB5E91-ABA2-4644-9031-C01180F52780}" srcOrd="0" destOrd="0" presId="urn:microsoft.com/office/officeart/2005/8/layout/pyramid2"/>
    <dgm:cxn modelId="{3DAA9623-FB75-414E-8876-1673C774DC2A}" srcId="{5DCD20C7-AF0F-4D43-9809-334D49E4E7A7}" destId="{5F9789C8-7B37-46E5-8C4E-52A3D7C67A26}" srcOrd="0" destOrd="0" parTransId="{B7AF2AEC-3997-4D54-9FC6-A6C1551A5BE8}" sibTransId="{ED233323-267A-49D6-91D9-9BCB34BF8EAC}"/>
    <dgm:cxn modelId="{F8E09169-80A3-4380-BF0F-C3949E5991E4}" type="presParOf" srcId="{6FC5F8C9-6F53-4E75-B3AB-61E39394952E}" destId="{050D57EF-9D5F-4DFC-A8FA-189F810958EB}" srcOrd="0" destOrd="0" presId="urn:microsoft.com/office/officeart/2005/8/layout/pyramid2"/>
    <dgm:cxn modelId="{F807B0F4-5119-4B30-B219-2E769F8528A4}" type="presParOf" srcId="{6FC5F8C9-6F53-4E75-B3AB-61E39394952E}" destId="{3293CFFC-7B4E-4C20-8459-35AB511B2EF2}" srcOrd="1" destOrd="0" presId="urn:microsoft.com/office/officeart/2005/8/layout/pyramid2"/>
    <dgm:cxn modelId="{AD4BE6AD-AF70-4151-97C7-39170C948C98}" type="presParOf" srcId="{3293CFFC-7B4E-4C20-8459-35AB511B2EF2}" destId="{770EF3C4-0665-4FE3-8C08-8A81BF68D7EA}" srcOrd="0" destOrd="0" presId="urn:microsoft.com/office/officeart/2005/8/layout/pyramid2"/>
    <dgm:cxn modelId="{1538177C-9946-4EDF-8BC0-2023D1CA7F1F}" type="presParOf" srcId="{3293CFFC-7B4E-4C20-8459-35AB511B2EF2}" destId="{E5668182-F1C0-485D-BFF2-F2D0026E482E}" srcOrd="1" destOrd="0" presId="urn:microsoft.com/office/officeart/2005/8/layout/pyramid2"/>
    <dgm:cxn modelId="{D0A09B95-B9FE-4091-ABB6-D48A83A57744}" type="presParOf" srcId="{3293CFFC-7B4E-4C20-8459-35AB511B2EF2}" destId="{7DE0EB75-94BE-4D15-A75E-72D134B9E2D8}" srcOrd="2" destOrd="0" presId="urn:microsoft.com/office/officeart/2005/8/layout/pyramid2"/>
    <dgm:cxn modelId="{9424F298-2D71-4C80-8AC5-4EACEB328A8C}" type="presParOf" srcId="{3293CFFC-7B4E-4C20-8459-35AB511B2EF2}" destId="{076AF863-CB05-489D-BF3C-1EB2E6DEEFA4}" srcOrd="3" destOrd="0" presId="urn:microsoft.com/office/officeart/2005/8/layout/pyramid2"/>
    <dgm:cxn modelId="{3A74B7C2-0C1B-47A9-833B-202C1CC826BE}" type="presParOf" srcId="{3293CFFC-7B4E-4C20-8459-35AB511B2EF2}" destId="{29EB5E91-ABA2-4644-9031-C01180F52780}" srcOrd="4" destOrd="0" presId="urn:microsoft.com/office/officeart/2005/8/layout/pyramid2"/>
    <dgm:cxn modelId="{D685DB0D-E440-4C5B-B8CF-EDA19D04E2C3}" type="presParOf" srcId="{3293CFFC-7B4E-4C20-8459-35AB511B2EF2}" destId="{03D2AB04-730B-4B8B-A4D9-1AA4D4B41143}" srcOrd="5" destOrd="0" presId="urn:microsoft.com/office/officeart/2005/8/layout/pyramid2"/>
    <dgm:cxn modelId="{88CFF899-CD3B-4261-8E9D-90C05B25C50B}" type="presParOf" srcId="{3293CFFC-7B4E-4C20-8459-35AB511B2EF2}" destId="{52021ABA-96A2-4E43-859F-52D5B6D27B9D}" srcOrd="6" destOrd="0" presId="urn:microsoft.com/office/officeart/2005/8/layout/pyramid2"/>
    <dgm:cxn modelId="{84D5748C-9D54-42FA-96B5-E85EBBA5DC5F}" type="presParOf" srcId="{3293CFFC-7B4E-4C20-8459-35AB511B2EF2}" destId="{BA3BAAAC-8B13-4316-8DBC-1C3B88CCF2C0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D12DF9-6903-4D29-9F37-C125A2340625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E4E717F-EACE-49B9-95DB-57224CF8B623}">
      <dgm:prSet phldrT="[Text]"/>
      <dgm:spPr/>
      <dgm:t>
        <a:bodyPr/>
        <a:lstStyle/>
        <a:p>
          <a:r>
            <a:rPr lang="en-US" dirty="0" err="1" smtClean="0"/>
            <a:t>Kebijakan</a:t>
          </a:r>
          <a:r>
            <a:rPr lang="en-US" dirty="0" smtClean="0"/>
            <a:t> SPMI</a:t>
          </a:r>
          <a:endParaRPr lang="en-US" dirty="0"/>
        </a:p>
      </dgm:t>
    </dgm:pt>
    <dgm:pt modelId="{52862EF1-DEBD-460D-820D-9C936DF52AC5}" type="parTrans" cxnId="{5E0D768F-25E4-41A3-B5AE-75BB535F41BF}">
      <dgm:prSet/>
      <dgm:spPr/>
      <dgm:t>
        <a:bodyPr/>
        <a:lstStyle/>
        <a:p>
          <a:endParaRPr lang="en-US"/>
        </a:p>
      </dgm:t>
    </dgm:pt>
    <dgm:pt modelId="{2DB360FE-07BA-4DBD-8F90-9703A52DED97}" type="sibTrans" cxnId="{5E0D768F-25E4-41A3-B5AE-75BB535F41BF}">
      <dgm:prSet/>
      <dgm:spPr/>
      <dgm:t>
        <a:bodyPr/>
        <a:lstStyle/>
        <a:p>
          <a:endParaRPr lang="en-US"/>
        </a:p>
      </dgm:t>
    </dgm:pt>
    <dgm:pt modelId="{AD26D64B-A5E8-4D4E-82C1-27DB63DDC73B}">
      <dgm:prSet phldrT="[Text]"/>
      <dgm:spPr/>
      <dgm:t>
        <a:bodyPr/>
        <a:lstStyle/>
        <a:p>
          <a:r>
            <a:rPr lang="en-US" dirty="0" smtClean="0"/>
            <a:t>Manual SPMI</a:t>
          </a:r>
          <a:endParaRPr lang="en-US" dirty="0"/>
        </a:p>
      </dgm:t>
    </dgm:pt>
    <dgm:pt modelId="{BC6D6B72-8A73-4944-AF29-30424D4B3208}" type="parTrans" cxnId="{D3B13C1A-101F-4A48-91A6-B88AAE0F448A}">
      <dgm:prSet/>
      <dgm:spPr/>
      <dgm:t>
        <a:bodyPr/>
        <a:lstStyle/>
        <a:p>
          <a:endParaRPr lang="en-US"/>
        </a:p>
      </dgm:t>
    </dgm:pt>
    <dgm:pt modelId="{612007D2-2031-4A5B-B8BA-ABD5D8C26BFD}" type="sibTrans" cxnId="{D3B13C1A-101F-4A48-91A6-B88AAE0F448A}">
      <dgm:prSet/>
      <dgm:spPr/>
      <dgm:t>
        <a:bodyPr/>
        <a:lstStyle/>
        <a:p>
          <a:endParaRPr lang="en-US"/>
        </a:p>
      </dgm:t>
    </dgm:pt>
    <dgm:pt modelId="{E7961E7B-7F2C-4F78-948C-3C595AD9A10E}">
      <dgm:prSet phldrT="[Text]"/>
      <dgm:spPr/>
      <dgm:t>
        <a:bodyPr/>
        <a:lstStyle/>
        <a:p>
          <a:r>
            <a:rPr lang="en-US" dirty="0" err="1" smtClean="0"/>
            <a:t>Standar</a:t>
          </a:r>
          <a:r>
            <a:rPr lang="en-US" dirty="0" smtClean="0"/>
            <a:t> SPMI</a:t>
          </a:r>
          <a:endParaRPr lang="en-US" dirty="0"/>
        </a:p>
      </dgm:t>
    </dgm:pt>
    <dgm:pt modelId="{5A3D4647-7EDC-4FB3-8FB0-66B7A38FA8E1}" type="parTrans" cxnId="{7B2441FB-0876-4286-B854-8415046242D1}">
      <dgm:prSet/>
      <dgm:spPr/>
      <dgm:t>
        <a:bodyPr/>
        <a:lstStyle/>
        <a:p>
          <a:endParaRPr lang="en-US"/>
        </a:p>
      </dgm:t>
    </dgm:pt>
    <dgm:pt modelId="{1035CD2A-23F4-4BDA-8529-A7328C16FEDA}" type="sibTrans" cxnId="{7B2441FB-0876-4286-B854-8415046242D1}">
      <dgm:prSet/>
      <dgm:spPr/>
      <dgm:t>
        <a:bodyPr/>
        <a:lstStyle/>
        <a:p>
          <a:endParaRPr lang="en-US"/>
        </a:p>
      </dgm:t>
    </dgm:pt>
    <dgm:pt modelId="{1045163B-0153-4196-8F1E-EAB4885E6B42}">
      <dgm:prSet phldrT="[Text]"/>
      <dgm:spPr/>
      <dgm:t>
        <a:bodyPr/>
        <a:lstStyle/>
        <a:p>
          <a:r>
            <a:rPr lang="en-US" dirty="0" err="1" smtClean="0"/>
            <a:t>Formulir</a:t>
          </a:r>
          <a:r>
            <a:rPr lang="en-US" dirty="0" smtClean="0"/>
            <a:t> SPMI</a:t>
          </a:r>
          <a:endParaRPr lang="en-US" dirty="0"/>
        </a:p>
      </dgm:t>
    </dgm:pt>
    <dgm:pt modelId="{9726E6FF-01A2-4E08-A027-51DB29C7A250}" type="parTrans" cxnId="{56D07A07-0CA3-42DE-BF62-AC9E0E051975}">
      <dgm:prSet/>
      <dgm:spPr/>
      <dgm:t>
        <a:bodyPr/>
        <a:lstStyle/>
        <a:p>
          <a:endParaRPr lang="en-US"/>
        </a:p>
      </dgm:t>
    </dgm:pt>
    <dgm:pt modelId="{47AABD09-F198-4024-B38C-B02275388B6E}" type="sibTrans" cxnId="{56D07A07-0CA3-42DE-BF62-AC9E0E051975}">
      <dgm:prSet/>
      <dgm:spPr/>
      <dgm:t>
        <a:bodyPr/>
        <a:lstStyle/>
        <a:p>
          <a:endParaRPr lang="en-US"/>
        </a:p>
      </dgm:t>
    </dgm:pt>
    <dgm:pt modelId="{AE9E7B2B-5CFE-4385-8263-44CBA765D652}" type="pres">
      <dgm:prSet presAssocID="{95D12DF9-6903-4D29-9F37-C125A234062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6ECEBA1-2FF7-40D8-B268-F92AD5E56FD7}" type="pres">
      <dgm:prSet presAssocID="{CE4E717F-EACE-49B9-95DB-57224CF8B623}" presName="composite" presStyleCnt="0"/>
      <dgm:spPr/>
    </dgm:pt>
    <dgm:pt modelId="{F787BBEF-7BCF-4D09-B7DD-0BF431924231}" type="pres">
      <dgm:prSet presAssocID="{CE4E717F-EACE-49B9-95DB-57224CF8B623}" presName="rect1" presStyleLbl="tr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B6E03-484C-4B4C-91F8-578B1017F150}" type="pres">
      <dgm:prSet presAssocID="{CE4E717F-EACE-49B9-95DB-57224CF8B623}" presName="rect2" presStyleLbl="fgImgPlace1" presStyleIdx="0" presStyleCnt="4"/>
      <dgm:spPr/>
    </dgm:pt>
    <dgm:pt modelId="{407A2ED9-F843-4F2D-88C4-69580AF5A1F0}" type="pres">
      <dgm:prSet presAssocID="{2DB360FE-07BA-4DBD-8F90-9703A52DED97}" presName="sibTrans" presStyleCnt="0"/>
      <dgm:spPr/>
    </dgm:pt>
    <dgm:pt modelId="{1845427E-EA93-47D9-B928-B01EF92EF6BD}" type="pres">
      <dgm:prSet presAssocID="{AD26D64B-A5E8-4D4E-82C1-27DB63DDC73B}" presName="composite" presStyleCnt="0"/>
      <dgm:spPr/>
    </dgm:pt>
    <dgm:pt modelId="{0860A82F-3C92-4E71-83E1-8817558BE34D}" type="pres">
      <dgm:prSet presAssocID="{AD26D64B-A5E8-4D4E-82C1-27DB63DDC73B}" presName="rect1" presStyleLbl="tr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C586B-B79B-41A3-A34B-D0DB62CE0AC5}" type="pres">
      <dgm:prSet presAssocID="{AD26D64B-A5E8-4D4E-82C1-27DB63DDC73B}" presName="rect2" presStyleLbl="fgImgPlace1" presStyleIdx="1" presStyleCnt="4"/>
      <dgm:spPr/>
    </dgm:pt>
    <dgm:pt modelId="{D1E80120-100A-493A-8EB2-980D7919D51B}" type="pres">
      <dgm:prSet presAssocID="{612007D2-2031-4A5B-B8BA-ABD5D8C26BFD}" presName="sibTrans" presStyleCnt="0"/>
      <dgm:spPr/>
    </dgm:pt>
    <dgm:pt modelId="{12572216-E602-48D4-99F3-9DB50BC352CE}" type="pres">
      <dgm:prSet presAssocID="{E7961E7B-7F2C-4F78-948C-3C595AD9A10E}" presName="composite" presStyleCnt="0"/>
      <dgm:spPr/>
    </dgm:pt>
    <dgm:pt modelId="{F6348A98-38E8-4F97-A4B3-5FCA8E5AC2F7}" type="pres">
      <dgm:prSet presAssocID="{E7961E7B-7F2C-4F78-948C-3C595AD9A10E}" presName="rect1" presStyleLbl="tr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2B834C-E0ED-456D-B343-69470B7F43F8}" type="pres">
      <dgm:prSet presAssocID="{E7961E7B-7F2C-4F78-948C-3C595AD9A10E}" presName="rect2" presStyleLbl="fgImgPlace1" presStyleIdx="2" presStyleCnt="4"/>
      <dgm:spPr/>
    </dgm:pt>
    <dgm:pt modelId="{D8F436DB-2274-4C6A-AB37-C87A36B81636}" type="pres">
      <dgm:prSet presAssocID="{1035CD2A-23F4-4BDA-8529-A7328C16FEDA}" presName="sibTrans" presStyleCnt="0"/>
      <dgm:spPr/>
    </dgm:pt>
    <dgm:pt modelId="{27A819B4-DBB8-4C10-BB3F-1F7FC5BB6CAF}" type="pres">
      <dgm:prSet presAssocID="{1045163B-0153-4196-8F1E-EAB4885E6B42}" presName="composite" presStyleCnt="0"/>
      <dgm:spPr/>
    </dgm:pt>
    <dgm:pt modelId="{EE33FF01-4CEE-49CE-B600-A2850A648842}" type="pres">
      <dgm:prSet presAssocID="{1045163B-0153-4196-8F1E-EAB4885E6B42}" presName="rect1" presStyleLbl="tr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19BD28-235E-4102-BC39-D481AFA93359}" type="pres">
      <dgm:prSet presAssocID="{1045163B-0153-4196-8F1E-EAB4885E6B42}" presName="rect2" presStyleLbl="fgImgPlace1" presStyleIdx="3" presStyleCnt="4"/>
      <dgm:spPr/>
    </dgm:pt>
  </dgm:ptLst>
  <dgm:cxnLst>
    <dgm:cxn modelId="{D3B13C1A-101F-4A48-91A6-B88AAE0F448A}" srcId="{95D12DF9-6903-4D29-9F37-C125A2340625}" destId="{AD26D64B-A5E8-4D4E-82C1-27DB63DDC73B}" srcOrd="1" destOrd="0" parTransId="{BC6D6B72-8A73-4944-AF29-30424D4B3208}" sibTransId="{612007D2-2031-4A5B-B8BA-ABD5D8C26BFD}"/>
    <dgm:cxn modelId="{B34EB16D-BA10-4F64-B4CB-D54B9A67C488}" type="presOf" srcId="{CE4E717F-EACE-49B9-95DB-57224CF8B623}" destId="{F787BBEF-7BCF-4D09-B7DD-0BF431924231}" srcOrd="0" destOrd="0" presId="urn:microsoft.com/office/officeart/2008/layout/PictureStrips"/>
    <dgm:cxn modelId="{7B2441FB-0876-4286-B854-8415046242D1}" srcId="{95D12DF9-6903-4D29-9F37-C125A2340625}" destId="{E7961E7B-7F2C-4F78-948C-3C595AD9A10E}" srcOrd="2" destOrd="0" parTransId="{5A3D4647-7EDC-4FB3-8FB0-66B7A38FA8E1}" sibTransId="{1035CD2A-23F4-4BDA-8529-A7328C16FEDA}"/>
    <dgm:cxn modelId="{D2537028-06A6-4F1B-8C04-0CD5527E81D6}" type="presOf" srcId="{E7961E7B-7F2C-4F78-948C-3C595AD9A10E}" destId="{F6348A98-38E8-4F97-A4B3-5FCA8E5AC2F7}" srcOrd="0" destOrd="0" presId="urn:microsoft.com/office/officeart/2008/layout/PictureStrips"/>
    <dgm:cxn modelId="{5E0D768F-25E4-41A3-B5AE-75BB535F41BF}" srcId="{95D12DF9-6903-4D29-9F37-C125A2340625}" destId="{CE4E717F-EACE-49B9-95DB-57224CF8B623}" srcOrd="0" destOrd="0" parTransId="{52862EF1-DEBD-460D-820D-9C936DF52AC5}" sibTransId="{2DB360FE-07BA-4DBD-8F90-9703A52DED97}"/>
    <dgm:cxn modelId="{39294EE2-4959-448B-B29F-307E3F0138B1}" type="presOf" srcId="{AD26D64B-A5E8-4D4E-82C1-27DB63DDC73B}" destId="{0860A82F-3C92-4E71-83E1-8817558BE34D}" srcOrd="0" destOrd="0" presId="urn:microsoft.com/office/officeart/2008/layout/PictureStrips"/>
    <dgm:cxn modelId="{56D07A07-0CA3-42DE-BF62-AC9E0E051975}" srcId="{95D12DF9-6903-4D29-9F37-C125A2340625}" destId="{1045163B-0153-4196-8F1E-EAB4885E6B42}" srcOrd="3" destOrd="0" parTransId="{9726E6FF-01A2-4E08-A027-51DB29C7A250}" sibTransId="{47AABD09-F198-4024-B38C-B02275388B6E}"/>
    <dgm:cxn modelId="{5FF904F0-B5CF-4147-B6B6-8D160241C416}" type="presOf" srcId="{95D12DF9-6903-4D29-9F37-C125A2340625}" destId="{AE9E7B2B-5CFE-4385-8263-44CBA765D652}" srcOrd="0" destOrd="0" presId="urn:microsoft.com/office/officeart/2008/layout/PictureStrips"/>
    <dgm:cxn modelId="{392D2357-3EC8-4D1D-8DD3-289412A9B17A}" type="presOf" srcId="{1045163B-0153-4196-8F1E-EAB4885E6B42}" destId="{EE33FF01-4CEE-49CE-B600-A2850A648842}" srcOrd="0" destOrd="0" presId="urn:microsoft.com/office/officeart/2008/layout/PictureStrips"/>
    <dgm:cxn modelId="{7BB21D7C-B0C9-4990-94C6-99121749A3EA}" type="presParOf" srcId="{AE9E7B2B-5CFE-4385-8263-44CBA765D652}" destId="{66ECEBA1-2FF7-40D8-B268-F92AD5E56FD7}" srcOrd="0" destOrd="0" presId="urn:microsoft.com/office/officeart/2008/layout/PictureStrips"/>
    <dgm:cxn modelId="{C8387729-C6CE-48DC-BEE9-B757A2E98305}" type="presParOf" srcId="{66ECEBA1-2FF7-40D8-B268-F92AD5E56FD7}" destId="{F787BBEF-7BCF-4D09-B7DD-0BF431924231}" srcOrd="0" destOrd="0" presId="urn:microsoft.com/office/officeart/2008/layout/PictureStrips"/>
    <dgm:cxn modelId="{3A48E354-F90C-479A-866E-6959C0D3B159}" type="presParOf" srcId="{66ECEBA1-2FF7-40D8-B268-F92AD5E56FD7}" destId="{BC6B6E03-484C-4B4C-91F8-578B1017F150}" srcOrd="1" destOrd="0" presId="urn:microsoft.com/office/officeart/2008/layout/PictureStrips"/>
    <dgm:cxn modelId="{F72C1E64-7672-4042-A331-72B6D4A87450}" type="presParOf" srcId="{AE9E7B2B-5CFE-4385-8263-44CBA765D652}" destId="{407A2ED9-F843-4F2D-88C4-69580AF5A1F0}" srcOrd="1" destOrd="0" presId="urn:microsoft.com/office/officeart/2008/layout/PictureStrips"/>
    <dgm:cxn modelId="{A1249C2C-B00F-4772-B7F3-829092994407}" type="presParOf" srcId="{AE9E7B2B-5CFE-4385-8263-44CBA765D652}" destId="{1845427E-EA93-47D9-B928-B01EF92EF6BD}" srcOrd="2" destOrd="0" presId="urn:microsoft.com/office/officeart/2008/layout/PictureStrips"/>
    <dgm:cxn modelId="{16E0E50E-425D-40FD-952B-ADB0909CAB64}" type="presParOf" srcId="{1845427E-EA93-47D9-B928-B01EF92EF6BD}" destId="{0860A82F-3C92-4E71-83E1-8817558BE34D}" srcOrd="0" destOrd="0" presId="urn:microsoft.com/office/officeart/2008/layout/PictureStrips"/>
    <dgm:cxn modelId="{8EC131F0-533D-464B-A78F-117E11459C20}" type="presParOf" srcId="{1845427E-EA93-47D9-B928-B01EF92EF6BD}" destId="{2A8C586B-B79B-41A3-A34B-D0DB62CE0AC5}" srcOrd="1" destOrd="0" presId="urn:microsoft.com/office/officeart/2008/layout/PictureStrips"/>
    <dgm:cxn modelId="{4E38B708-F59E-449B-BCD6-A685E45350CD}" type="presParOf" srcId="{AE9E7B2B-5CFE-4385-8263-44CBA765D652}" destId="{D1E80120-100A-493A-8EB2-980D7919D51B}" srcOrd="3" destOrd="0" presId="urn:microsoft.com/office/officeart/2008/layout/PictureStrips"/>
    <dgm:cxn modelId="{625F1D9D-7679-4359-8FE1-9BF19659F89B}" type="presParOf" srcId="{AE9E7B2B-5CFE-4385-8263-44CBA765D652}" destId="{12572216-E602-48D4-99F3-9DB50BC352CE}" srcOrd="4" destOrd="0" presId="urn:microsoft.com/office/officeart/2008/layout/PictureStrips"/>
    <dgm:cxn modelId="{28820F74-88C2-4025-BB2D-BA76F33C2F2A}" type="presParOf" srcId="{12572216-E602-48D4-99F3-9DB50BC352CE}" destId="{F6348A98-38E8-4F97-A4B3-5FCA8E5AC2F7}" srcOrd="0" destOrd="0" presId="urn:microsoft.com/office/officeart/2008/layout/PictureStrips"/>
    <dgm:cxn modelId="{0FC6DA1B-BDF3-4068-A40D-5D80A190C52C}" type="presParOf" srcId="{12572216-E602-48D4-99F3-9DB50BC352CE}" destId="{852B834C-E0ED-456D-B343-69470B7F43F8}" srcOrd="1" destOrd="0" presId="urn:microsoft.com/office/officeart/2008/layout/PictureStrips"/>
    <dgm:cxn modelId="{53BDDC69-1BDB-4028-8416-92B32CBBA332}" type="presParOf" srcId="{AE9E7B2B-5CFE-4385-8263-44CBA765D652}" destId="{D8F436DB-2274-4C6A-AB37-C87A36B81636}" srcOrd="5" destOrd="0" presId="urn:microsoft.com/office/officeart/2008/layout/PictureStrips"/>
    <dgm:cxn modelId="{8272D8FF-1B22-464E-9990-866ED76D1930}" type="presParOf" srcId="{AE9E7B2B-5CFE-4385-8263-44CBA765D652}" destId="{27A819B4-DBB8-4C10-BB3F-1F7FC5BB6CAF}" srcOrd="6" destOrd="0" presId="urn:microsoft.com/office/officeart/2008/layout/PictureStrips"/>
    <dgm:cxn modelId="{333EA21B-5F52-4AB4-B737-94C1B15385F1}" type="presParOf" srcId="{27A819B4-DBB8-4C10-BB3F-1F7FC5BB6CAF}" destId="{EE33FF01-4CEE-49CE-B600-A2850A648842}" srcOrd="0" destOrd="0" presId="urn:microsoft.com/office/officeart/2008/layout/PictureStrips"/>
    <dgm:cxn modelId="{AF4EBFB4-26DA-442F-8136-5BC1017CFFB7}" type="presParOf" srcId="{27A819B4-DBB8-4C10-BB3F-1F7FC5BB6CAF}" destId="{8419BD28-235E-4102-BC39-D481AFA93359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71F8A1-6F74-4616-A9C0-2ECB60EF1967}" type="doc">
      <dgm:prSet loTypeId="urn:microsoft.com/office/officeart/2005/8/layout/process1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E1FAC95-CAF3-484F-9BF9-67E1EA922227}">
      <dgm:prSet custT="1"/>
      <dgm:spPr/>
      <dgm:t>
        <a:bodyPr/>
        <a:lstStyle/>
        <a:p>
          <a:r>
            <a:rPr lang="en-US" sz="2200" dirty="0" err="1">
              <a:solidFill>
                <a:srgbClr val="FFFF00"/>
              </a:solidFill>
            </a:rPr>
            <a:t>Memuat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antara</a:t>
          </a:r>
          <a:r>
            <a:rPr lang="en-US" sz="2200" dirty="0">
              <a:solidFill>
                <a:srgbClr val="FFFF00"/>
              </a:solidFill>
            </a:rPr>
            <a:t> lain </a:t>
          </a:r>
          <a:r>
            <a:rPr lang="en-US" sz="2200" dirty="0" err="1">
              <a:solidFill>
                <a:srgbClr val="FFFF00"/>
              </a:solidFill>
            </a:rPr>
            <a:t>uraian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tentang</a:t>
          </a:r>
          <a:r>
            <a:rPr lang="en-US" sz="2200" dirty="0">
              <a:solidFill>
                <a:srgbClr val="FFFF00"/>
              </a:solidFill>
            </a:rPr>
            <a:t> format </a:t>
          </a:r>
          <a:r>
            <a:rPr lang="en-US" sz="2200" dirty="0" err="1">
              <a:solidFill>
                <a:srgbClr val="FFFF00"/>
              </a:solidFill>
            </a:rPr>
            <a:t>berbagai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macam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formulir</a:t>
          </a:r>
          <a:r>
            <a:rPr lang="en-US" sz="2200" dirty="0">
              <a:solidFill>
                <a:srgbClr val="FFFF00"/>
              </a:solidFill>
            </a:rPr>
            <a:t> yang </a:t>
          </a:r>
          <a:r>
            <a:rPr lang="en-US" sz="2200" dirty="0" err="1">
              <a:solidFill>
                <a:srgbClr val="FFFF00"/>
              </a:solidFill>
            </a:rPr>
            <a:t>digunakan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dalam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mengimplementasikan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setiap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Standar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dalam</a:t>
          </a:r>
          <a:r>
            <a:rPr lang="en-US" sz="2200" dirty="0">
              <a:solidFill>
                <a:srgbClr val="FFFF00"/>
              </a:solidFill>
            </a:rPr>
            <a:t> SPMI </a:t>
          </a:r>
          <a:r>
            <a:rPr lang="en-US" sz="2200" dirty="0" err="1">
              <a:solidFill>
                <a:srgbClr val="FFFF00"/>
              </a:solidFill>
            </a:rPr>
            <a:t>sesuai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dengan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peruntukan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setiap</a:t>
          </a:r>
          <a:r>
            <a:rPr lang="en-US" sz="2200" dirty="0">
              <a:solidFill>
                <a:srgbClr val="FFFF00"/>
              </a:solidFill>
            </a:rPr>
            <a:t> </a:t>
          </a:r>
          <a:r>
            <a:rPr lang="en-US" sz="2200" dirty="0" err="1">
              <a:solidFill>
                <a:srgbClr val="FFFF00"/>
              </a:solidFill>
            </a:rPr>
            <a:t>Standar</a:t>
          </a:r>
          <a:r>
            <a:rPr lang="en-US" sz="2200" dirty="0">
              <a:solidFill>
                <a:srgbClr val="FFFF00"/>
              </a:solidFill>
            </a:rPr>
            <a:t>.</a:t>
          </a:r>
        </a:p>
      </dgm:t>
    </dgm:pt>
    <dgm:pt modelId="{B75B443C-153D-4D1D-BF79-AB3A788DC5FD}" type="parTrans" cxnId="{16F7F880-F3E3-4413-B842-7D7D56CC1D4B}">
      <dgm:prSet/>
      <dgm:spPr/>
      <dgm:t>
        <a:bodyPr/>
        <a:lstStyle/>
        <a:p>
          <a:endParaRPr lang="en-US"/>
        </a:p>
      </dgm:t>
    </dgm:pt>
    <dgm:pt modelId="{1C2D764C-6CDE-4846-8932-00042FDB1C95}" type="sibTrans" cxnId="{16F7F880-F3E3-4413-B842-7D7D56CC1D4B}">
      <dgm:prSet/>
      <dgm:spPr/>
      <dgm:t>
        <a:bodyPr/>
        <a:lstStyle/>
        <a:p>
          <a:endParaRPr lang="en-US"/>
        </a:p>
      </dgm:t>
    </dgm:pt>
    <dgm:pt modelId="{B7418BB8-24AB-48C2-A8D9-9DE53C7C366C}">
      <dgm:prSet custT="1"/>
      <dgm:spPr/>
      <dgm:t>
        <a:bodyPr/>
        <a:lstStyle/>
        <a:p>
          <a:r>
            <a:rPr lang="en-US" sz="2200" dirty="0" err="1"/>
            <a:t>Harus</a:t>
          </a:r>
          <a:r>
            <a:rPr lang="en-US" sz="2200" dirty="0"/>
            <a:t> </a:t>
          </a:r>
          <a:r>
            <a:rPr lang="en-US" sz="2200" dirty="0" err="1"/>
            <a:t>dipastikan</a:t>
          </a:r>
          <a:r>
            <a:rPr lang="en-US" sz="2200" dirty="0"/>
            <a:t> </a:t>
          </a:r>
          <a:r>
            <a:rPr lang="en-US" sz="2200" dirty="0" err="1"/>
            <a:t>bahwa</a:t>
          </a:r>
          <a:r>
            <a:rPr lang="en-US" sz="2200" dirty="0"/>
            <a:t> </a:t>
          </a:r>
          <a:r>
            <a:rPr lang="en-US" sz="2200" dirty="0" err="1"/>
            <a:t>setiap</a:t>
          </a:r>
          <a:r>
            <a:rPr lang="en-US" sz="2200" dirty="0"/>
            <a:t> </a:t>
          </a:r>
          <a:r>
            <a:rPr lang="en-US" sz="2200" dirty="0" err="1"/>
            <a:t>Standar</a:t>
          </a:r>
          <a:r>
            <a:rPr lang="en-US" sz="2200" dirty="0"/>
            <a:t> </a:t>
          </a:r>
          <a:r>
            <a:rPr lang="en-US" sz="2200" dirty="0" err="1"/>
            <a:t>dalam</a:t>
          </a:r>
          <a:r>
            <a:rPr lang="en-US" sz="2200" dirty="0"/>
            <a:t> SPMI </a:t>
          </a:r>
          <a:r>
            <a:rPr lang="en-US" sz="2200" dirty="0" err="1"/>
            <a:t>memiliki</a:t>
          </a:r>
          <a:r>
            <a:rPr lang="en-US" sz="2200" dirty="0"/>
            <a:t> </a:t>
          </a:r>
          <a:r>
            <a:rPr lang="en-US" sz="2200" dirty="0" err="1"/>
            <a:t>formulir</a:t>
          </a:r>
          <a:r>
            <a:rPr lang="en-US" sz="2200" dirty="0"/>
            <a:t> </a:t>
          </a:r>
          <a:r>
            <a:rPr lang="en-US" sz="2200" dirty="0" err="1"/>
            <a:t>sebagai</a:t>
          </a:r>
          <a:r>
            <a:rPr lang="en-US" sz="2200" dirty="0"/>
            <a:t> </a:t>
          </a:r>
          <a:r>
            <a:rPr lang="en-US" sz="2200" dirty="0" err="1"/>
            <a:t>alat</a:t>
          </a:r>
          <a:r>
            <a:rPr lang="en-US" sz="2200" dirty="0"/>
            <a:t> </a:t>
          </a:r>
          <a:r>
            <a:rPr lang="en-US" sz="2200" dirty="0" err="1"/>
            <a:t>untuk</a:t>
          </a:r>
          <a:r>
            <a:rPr lang="en-US" sz="2200" dirty="0"/>
            <a:t> </a:t>
          </a:r>
          <a:r>
            <a:rPr lang="en-US" sz="2200" dirty="0" err="1"/>
            <a:t>mencatat</a:t>
          </a:r>
          <a:r>
            <a:rPr lang="en-US" sz="2200" dirty="0"/>
            <a:t>, </a:t>
          </a:r>
          <a:r>
            <a:rPr lang="en-US" sz="2200" dirty="0" err="1"/>
            <a:t>merekam</a:t>
          </a:r>
          <a:r>
            <a:rPr lang="en-US" sz="2200" dirty="0"/>
            <a:t> </a:t>
          </a:r>
          <a:r>
            <a:rPr lang="en-US" sz="2200" dirty="0" err="1"/>
            <a:t>implementasi</a:t>
          </a:r>
          <a:r>
            <a:rPr lang="en-US" sz="2200" dirty="0"/>
            <a:t> dan </a:t>
          </a:r>
          <a:r>
            <a:rPr lang="en-US" sz="2200" dirty="0" err="1"/>
            <a:t>hasil</a:t>
          </a:r>
          <a:r>
            <a:rPr lang="en-US" sz="2200" dirty="0"/>
            <a:t> </a:t>
          </a:r>
          <a:r>
            <a:rPr lang="en-US" sz="2200" dirty="0" err="1"/>
            <a:t>implementasi</a:t>
          </a:r>
          <a:r>
            <a:rPr lang="en-US" sz="2200" dirty="0"/>
            <a:t>, </a:t>
          </a:r>
          <a:r>
            <a:rPr lang="en-US" sz="2200" dirty="0" err="1"/>
            <a:t>serta</a:t>
          </a:r>
          <a:r>
            <a:rPr lang="en-US" sz="2200" dirty="0"/>
            <a:t> </a:t>
          </a:r>
          <a:r>
            <a:rPr lang="en-US" sz="2200" dirty="0" err="1"/>
            <a:t>mengendalikan</a:t>
          </a:r>
          <a:r>
            <a:rPr lang="en-US" sz="2200" dirty="0"/>
            <a:t> </a:t>
          </a:r>
          <a:r>
            <a:rPr lang="en-US" sz="2200" dirty="0" err="1"/>
            <a:t>pelaksanaan</a:t>
          </a:r>
          <a:r>
            <a:rPr lang="en-US" sz="2200" dirty="0"/>
            <a:t> </a:t>
          </a:r>
          <a:r>
            <a:rPr lang="en-US" sz="2200" dirty="0" err="1"/>
            <a:t>setiap</a:t>
          </a:r>
          <a:r>
            <a:rPr lang="en-US" sz="2200" dirty="0"/>
            <a:t> </a:t>
          </a:r>
          <a:r>
            <a:rPr lang="en-US" sz="2200" dirty="0" err="1"/>
            <a:t>Standar</a:t>
          </a:r>
          <a:r>
            <a:rPr lang="en-US" sz="2200" dirty="0"/>
            <a:t>. </a:t>
          </a:r>
        </a:p>
      </dgm:t>
    </dgm:pt>
    <dgm:pt modelId="{A1E05330-94E4-4CBE-BD78-FC6D91DE3554}" type="parTrans" cxnId="{20CDA374-7338-4E68-A24D-A9A59D069DA2}">
      <dgm:prSet/>
      <dgm:spPr/>
      <dgm:t>
        <a:bodyPr/>
        <a:lstStyle/>
        <a:p>
          <a:endParaRPr lang="en-US"/>
        </a:p>
      </dgm:t>
    </dgm:pt>
    <dgm:pt modelId="{28EA7D28-3165-49DD-8886-39959BCE03FC}" type="sibTrans" cxnId="{20CDA374-7338-4E68-A24D-A9A59D069DA2}">
      <dgm:prSet/>
      <dgm:spPr/>
      <dgm:t>
        <a:bodyPr/>
        <a:lstStyle/>
        <a:p>
          <a:endParaRPr lang="en-US"/>
        </a:p>
      </dgm:t>
    </dgm:pt>
    <dgm:pt modelId="{B99E2F0C-6ABB-4DBB-8BB9-A6E639585701}" type="pres">
      <dgm:prSet presAssocID="{D371F8A1-6F74-4616-A9C0-2ECB60EF19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C1EFDBB2-F49E-4B39-8918-861E9BDE8176}" type="pres">
      <dgm:prSet presAssocID="{EE1FAC95-CAF3-484F-9BF9-67E1EA922227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3388B25-EC76-460D-86BE-0EF815DA2BA7}" type="pres">
      <dgm:prSet presAssocID="{1C2D764C-6CDE-4846-8932-00042FDB1C95}" presName="sibTrans" presStyleLbl="sibTrans2D1" presStyleIdx="0" presStyleCnt="1"/>
      <dgm:spPr/>
      <dgm:t>
        <a:bodyPr/>
        <a:lstStyle/>
        <a:p>
          <a:endParaRPr lang="id-ID"/>
        </a:p>
      </dgm:t>
    </dgm:pt>
    <dgm:pt modelId="{1AFF3115-C51D-458E-B892-8DAFD66775F8}" type="pres">
      <dgm:prSet presAssocID="{1C2D764C-6CDE-4846-8932-00042FDB1C95}" presName="connectorText" presStyleLbl="sibTrans2D1" presStyleIdx="0" presStyleCnt="1"/>
      <dgm:spPr/>
      <dgm:t>
        <a:bodyPr/>
        <a:lstStyle/>
        <a:p>
          <a:endParaRPr lang="id-ID"/>
        </a:p>
      </dgm:t>
    </dgm:pt>
    <dgm:pt modelId="{374A01A1-0823-4F5A-9E04-323929819658}" type="pres">
      <dgm:prSet presAssocID="{B7418BB8-24AB-48C2-A8D9-9DE53C7C366C}" presName="node" presStyleLbl="node1" presStyleIdx="1" presStyleCnt="2" custLinFactNeighborY="289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2BC73592-C9B7-4893-A404-F080782A1C67}" type="presOf" srcId="{B7418BB8-24AB-48C2-A8D9-9DE53C7C366C}" destId="{374A01A1-0823-4F5A-9E04-323929819658}" srcOrd="0" destOrd="0" presId="urn:microsoft.com/office/officeart/2005/8/layout/process1"/>
    <dgm:cxn modelId="{1F0A4005-BFDD-4DE0-BC25-FD47C6DDCC78}" type="presOf" srcId="{D371F8A1-6F74-4616-A9C0-2ECB60EF1967}" destId="{B99E2F0C-6ABB-4DBB-8BB9-A6E639585701}" srcOrd="0" destOrd="0" presId="urn:microsoft.com/office/officeart/2005/8/layout/process1"/>
    <dgm:cxn modelId="{2D648BB7-F647-4A4B-8FA5-D0F570B8DE99}" type="presOf" srcId="{1C2D764C-6CDE-4846-8932-00042FDB1C95}" destId="{1AFF3115-C51D-458E-B892-8DAFD66775F8}" srcOrd="1" destOrd="0" presId="urn:microsoft.com/office/officeart/2005/8/layout/process1"/>
    <dgm:cxn modelId="{20CDA374-7338-4E68-A24D-A9A59D069DA2}" srcId="{D371F8A1-6F74-4616-A9C0-2ECB60EF1967}" destId="{B7418BB8-24AB-48C2-A8D9-9DE53C7C366C}" srcOrd="1" destOrd="0" parTransId="{A1E05330-94E4-4CBE-BD78-FC6D91DE3554}" sibTransId="{28EA7D28-3165-49DD-8886-39959BCE03FC}"/>
    <dgm:cxn modelId="{16F7F880-F3E3-4413-B842-7D7D56CC1D4B}" srcId="{D371F8A1-6F74-4616-A9C0-2ECB60EF1967}" destId="{EE1FAC95-CAF3-484F-9BF9-67E1EA922227}" srcOrd="0" destOrd="0" parTransId="{B75B443C-153D-4D1D-BF79-AB3A788DC5FD}" sibTransId="{1C2D764C-6CDE-4846-8932-00042FDB1C95}"/>
    <dgm:cxn modelId="{F57995EE-4191-42D2-81CE-367C91D342B1}" type="presOf" srcId="{1C2D764C-6CDE-4846-8932-00042FDB1C95}" destId="{53388B25-EC76-460D-86BE-0EF815DA2BA7}" srcOrd="0" destOrd="0" presId="urn:microsoft.com/office/officeart/2005/8/layout/process1"/>
    <dgm:cxn modelId="{D2051E56-2AA4-40EE-A8F0-C8D39B9E5EBE}" type="presOf" srcId="{EE1FAC95-CAF3-484F-9BF9-67E1EA922227}" destId="{C1EFDBB2-F49E-4B39-8918-861E9BDE8176}" srcOrd="0" destOrd="0" presId="urn:microsoft.com/office/officeart/2005/8/layout/process1"/>
    <dgm:cxn modelId="{8326A66C-7950-487A-9844-9283FF31B267}" type="presParOf" srcId="{B99E2F0C-6ABB-4DBB-8BB9-A6E639585701}" destId="{C1EFDBB2-F49E-4B39-8918-861E9BDE8176}" srcOrd="0" destOrd="0" presId="urn:microsoft.com/office/officeart/2005/8/layout/process1"/>
    <dgm:cxn modelId="{17C5FA45-6FBB-48E8-A1A5-E2A2CD33BDC5}" type="presParOf" srcId="{B99E2F0C-6ABB-4DBB-8BB9-A6E639585701}" destId="{53388B25-EC76-460D-86BE-0EF815DA2BA7}" srcOrd="1" destOrd="0" presId="urn:microsoft.com/office/officeart/2005/8/layout/process1"/>
    <dgm:cxn modelId="{75353E93-D54B-4027-8790-407E430872C2}" type="presParOf" srcId="{53388B25-EC76-460D-86BE-0EF815DA2BA7}" destId="{1AFF3115-C51D-458E-B892-8DAFD66775F8}" srcOrd="0" destOrd="0" presId="urn:microsoft.com/office/officeart/2005/8/layout/process1"/>
    <dgm:cxn modelId="{A641310D-BC09-4B3E-BCB3-B6327C4781E7}" type="presParOf" srcId="{B99E2F0C-6ABB-4DBB-8BB9-A6E639585701}" destId="{374A01A1-0823-4F5A-9E04-32392981965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D57EF-9D5F-4DFC-A8FA-189F810958EB}">
      <dsp:nvSpPr>
        <dsp:cNvPr id="0" name=""/>
        <dsp:cNvSpPr/>
      </dsp:nvSpPr>
      <dsp:spPr>
        <a:xfrm>
          <a:off x="11048" y="0"/>
          <a:ext cx="4206453" cy="420645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EF3C4-0665-4FE3-8C08-8A81BF68D7EA}">
      <dsp:nvSpPr>
        <dsp:cNvPr id="0" name=""/>
        <dsp:cNvSpPr/>
      </dsp:nvSpPr>
      <dsp:spPr>
        <a:xfrm>
          <a:off x="2114274" y="421056"/>
          <a:ext cx="273419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Manual </a:t>
          </a:r>
          <a:r>
            <a:rPr lang="en-US" sz="2000" kern="1200" dirty="0" err="1" smtClean="0"/>
            <a:t>Mutu</a:t>
          </a:r>
          <a:endParaRPr lang="en-US" sz="2000" kern="1200" dirty="0"/>
        </a:p>
      </dsp:txBody>
      <dsp:txXfrm>
        <a:off x="2150770" y="457552"/>
        <a:ext cx="2661202" cy="674639"/>
      </dsp:txXfrm>
    </dsp:sp>
    <dsp:sp modelId="{7DE0EB75-94BE-4D15-A75E-72D134B9E2D8}">
      <dsp:nvSpPr>
        <dsp:cNvPr id="0" name=""/>
        <dsp:cNvSpPr/>
      </dsp:nvSpPr>
      <dsp:spPr>
        <a:xfrm>
          <a:off x="2114274" y="1262141"/>
          <a:ext cx="273419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Manual </a:t>
          </a:r>
          <a:r>
            <a:rPr lang="en-US" sz="2000" kern="1200" dirty="0" err="1" smtClean="0"/>
            <a:t>Prosedur</a:t>
          </a:r>
          <a:r>
            <a:rPr lang="en-US" sz="2000" kern="1200" dirty="0" smtClean="0"/>
            <a:t> (SOP)</a:t>
          </a:r>
          <a:endParaRPr lang="en-US" sz="2000" kern="1200" dirty="0"/>
        </a:p>
      </dsp:txBody>
      <dsp:txXfrm>
        <a:off x="2150770" y="1298637"/>
        <a:ext cx="2661202" cy="674639"/>
      </dsp:txXfrm>
    </dsp:sp>
    <dsp:sp modelId="{29EB5E91-ABA2-4644-9031-C01180F52780}">
      <dsp:nvSpPr>
        <dsp:cNvPr id="0" name=""/>
        <dsp:cNvSpPr/>
      </dsp:nvSpPr>
      <dsp:spPr>
        <a:xfrm>
          <a:off x="2114274" y="2103226"/>
          <a:ext cx="273419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Instruksi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Kerja</a:t>
          </a:r>
          <a:endParaRPr lang="en-US" sz="2000" kern="1200" dirty="0"/>
        </a:p>
      </dsp:txBody>
      <dsp:txXfrm>
        <a:off x="2150770" y="2139722"/>
        <a:ext cx="2661202" cy="674639"/>
      </dsp:txXfrm>
    </dsp:sp>
    <dsp:sp modelId="{52021ABA-96A2-4E43-859F-52D5B6D27B9D}">
      <dsp:nvSpPr>
        <dsp:cNvPr id="0" name=""/>
        <dsp:cNvSpPr/>
      </dsp:nvSpPr>
      <dsp:spPr>
        <a:xfrm>
          <a:off x="2114274" y="2944311"/>
          <a:ext cx="273419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Dokumen</a:t>
          </a:r>
          <a:r>
            <a:rPr lang="en-US" sz="2000" kern="1200" dirty="0" smtClean="0"/>
            <a:t> </a:t>
          </a:r>
          <a:r>
            <a:rPr lang="en-US" sz="2000" kern="1200" dirty="0" err="1" smtClean="0"/>
            <a:t>Pendukung</a:t>
          </a:r>
          <a:endParaRPr lang="en-US" sz="2000" kern="1200" dirty="0"/>
        </a:p>
      </dsp:txBody>
      <dsp:txXfrm>
        <a:off x="2150770" y="2980807"/>
        <a:ext cx="2661202" cy="6746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0D57EF-9D5F-4DFC-A8FA-189F810958EB}">
      <dsp:nvSpPr>
        <dsp:cNvPr id="0" name=""/>
        <dsp:cNvSpPr/>
      </dsp:nvSpPr>
      <dsp:spPr>
        <a:xfrm>
          <a:off x="0" y="0"/>
          <a:ext cx="3513206" cy="420645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EF3C4-0665-4FE3-8C08-8A81BF68D7EA}">
      <dsp:nvSpPr>
        <dsp:cNvPr id="0" name=""/>
        <dsp:cNvSpPr/>
      </dsp:nvSpPr>
      <dsp:spPr>
        <a:xfrm>
          <a:off x="1756603" y="421056"/>
          <a:ext cx="228358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Manual </a:t>
          </a:r>
          <a:r>
            <a:rPr lang="en-US" sz="1800" kern="1200" dirty="0" err="1" smtClean="0"/>
            <a:t>Mutu</a:t>
          </a:r>
          <a:endParaRPr lang="en-US" sz="1800" kern="1200" dirty="0"/>
        </a:p>
      </dsp:txBody>
      <dsp:txXfrm>
        <a:off x="1793099" y="457552"/>
        <a:ext cx="2210592" cy="674639"/>
      </dsp:txXfrm>
    </dsp:sp>
    <dsp:sp modelId="{7DE0EB75-94BE-4D15-A75E-72D134B9E2D8}">
      <dsp:nvSpPr>
        <dsp:cNvPr id="0" name=""/>
        <dsp:cNvSpPr/>
      </dsp:nvSpPr>
      <dsp:spPr>
        <a:xfrm>
          <a:off x="1756603" y="1262141"/>
          <a:ext cx="228358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Manual </a:t>
          </a:r>
          <a:r>
            <a:rPr lang="en-US" sz="1800" kern="1200" dirty="0" err="1" smtClean="0"/>
            <a:t>Prosedur</a:t>
          </a:r>
          <a:r>
            <a:rPr lang="en-US" sz="1800" kern="1200" dirty="0" smtClean="0"/>
            <a:t> (SOP)</a:t>
          </a:r>
          <a:endParaRPr lang="en-US" sz="1800" kern="1200" dirty="0"/>
        </a:p>
      </dsp:txBody>
      <dsp:txXfrm>
        <a:off x="1793099" y="1298637"/>
        <a:ext cx="2210592" cy="674639"/>
      </dsp:txXfrm>
    </dsp:sp>
    <dsp:sp modelId="{29EB5E91-ABA2-4644-9031-C01180F52780}">
      <dsp:nvSpPr>
        <dsp:cNvPr id="0" name=""/>
        <dsp:cNvSpPr/>
      </dsp:nvSpPr>
      <dsp:spPr>
        <a:xfrm>
          <a:off x="1756603" y="2103226"/>
          <a:ext cx="228358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Instruksi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Kerja</a:t>
          </a:r>
          <a:endParaRPr lang="en-US" sz="1800" kern="1200" dirty="0"/>
        </a:p>
      </dsp:txBody>
      <dsp:txXfrm>
        <a:off x="1793099" y="2139722"/>
        <a:ext cx="2210592" cy="674639"/>
      </dsp:txXfrm>
    </dsp:sp>
    <dsp:sp modelId="{52021ABA-96A2-4E43-859F-52D5B6D27B9D}">
      <dsp:nvSpPr>
        <dsp:cNvPr id="0" name=""/>
        <dsp:cNvSpPr/>
      </dsp:nvSpPr>
      <dsp:spPr>
        <a:xfrm>
          <a:off x="1756603" y="2944311"/>
          <a:ext cx="2283584" cy="7476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Dokumen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Pendukung</a:t>
          </a:r>
          <a:endParaRPr lang="en-US" sz="1800" kern="1200" dirty="0"/>
        </a:p>
      </dsp:txBody>
      <dsp:txXfrm>
        <a:off x="1793099" y="2980807"/>
        <a:ext cx="2210592" cy="6746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7BBEF-7BCF-4D09-B7DD-0BF431924231}">
      <dsp:nvSpPr>
        <dsp:cNvPr id="0" name=""/>
        <dsp:cNvSpPr/>
      </dsp:nvSpPr>
      <dsp:spPr>
        <a:xfrm>
          <a:off x="931502" y="330120"/>
          <a:ext cx="2273498" cy="7104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122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Kebijakan</a:t>
          </a:r>
          <a:r>
            <a:rPr lang="en-US" sz="2100" kern="1200" dirty="0" smtClean="0"/>
            <a:t> SPMI</a:t>
          </a:r>
          <a:endParaRPr lang="en-US" sz="2100" kern="1200" dirty="0"/>
        </a:p>
      </dsp:txBody>
      <dsp:txXfrm>
        <a:off x="931502" y="330120"/>
        <a:ext cx="2273498" cy="710468"/>
      </dsp:txXfrm>
    </dsp:sp>
    <dsp:sp modelId="{BC6B6E03-484C-4B4C-91F8-578B1017F150}">
      <dsp:nvSpPr>
        <dsp:cNvPr id="0" name=""/>
        <dsp:cNvSpPr/>
      </dsp:nvSpPr>
      <dsp:spPr>
        <a:xfrm>
          <a:off x="836773" y="227497"/>
          <a:ext cx="497327" cy="74599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0A82F-3C92-4E71-83E1-8817558BE34D}">
      <dsp:nvSpPr>
        <dsp:cNvPr id="0" name=""/>
        <dsp:cNvSpPr/>
      </dsp:nvSpPr>
      <dsp:spPr>
        <a:xfrm>
          <a:off x="931502" y="1224521"/>
          <a:ext cx="2273498" cy="7104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122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Manual SPMI</a:t>
          </a:r>
          <a:endParaRPr lang="en-US" sz="2100" kern="1200" dirty="0"/>
        </a:p>
      </dsp:txBody>
      <dsp:txXfrm>
        <a:off x="931502" y="1224521"/>
        <a:ext cx="2273498" cy="710468"/>
      </dsp:txXfrm>
    </dsp:sp>
    <dsp:sp modelId="{2A8C586B-B79B-41A3-A34B-D0DB62CE0AC5}">
      <dsp:nvSpPr>
        <dsp:cNvPr id="0" name=""/>
        <dsp:cNvSpPr/>
      </dsp:nvSpPr>
      <dsp:spPr>
        <a:xfrm>
          <a:off x="836773" y="1121897"/>
          <a:ext cx="497327" cy="74599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348A98-38E8-4F97-A4B3-5FCA8E5AC2F7}">
      <dsp:nvSpPr>
        <dsp:cNvPr id="0" name=""/>
        <dsp:cNvSpPr/>
      </dsp:nvSpPr>
      <dsp:spPr>
        <a:xfrm>
          <a:off x="931502" y="2118921"/>
          <a:ext cx="2273498" cy="7104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122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Standar</a:t>
          </a:r>
          <a:r>
            <a:rPr lang="en-US" sz="2100" kern="1200" dirty="0" smtClean="0"/>
            <a:t> SPMI</a:t>
          </a:r>
          <a:endParaRPr lang="en-US" sz="2100" kern="1200" dirty="0"/>
        </a:p>
      </dsp:txBody>
      <dsp:txXfrm>
        <a:off x="931502" y="2118921"/>
        <a:ext cx="2273498" cy="710468"/>
      </dsp:txXfrm>
    </dsp:sp>
    <dsp:sp modelId="{852B834C-E0ED-456D-B343-69470B7F43F8}">
      <dsp:nvSpPr>
        <dsp:cNvPr id="0" name=""/>
        <dsp:cNvSpPr/>
      </dsp:nvSpPr>
      <dsp:spPr>
        <a:xfrm>
          <a:off x="836773" y="2016298"/>
          <a:ext cx="497327" cy="74599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33FF01-4CEE-49CE-B600-A2850A648842}">
      <dsp:nvSpPr>
        <dsp:cNvPr id="0" name=""/>
        <dsp:cNvSpPr/>
      </dsp:nvSpPr>
      <dsp:spPr>
        <a:xfrm>
          <a:off x="931502" y="3013322"/>
          <a:ext cx="2273498" cy="710468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1224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Formulir</a:t>
          </a:r>
          <a:r>
            <a:rPr lang="en-US" sz="2100" kern="1200" dirty="0" smtClean="0"/>
            <a:t> SPMI</a:t>
          </a:r>
          <a:endParaRPr lang="en-US" sz="2100" kern="1200" dirty="0"/>
        </a:p>
      </dsp:txBody>
      <dsp:txXfrm>
        <a:off x="931502" y="3013322"/>
        <a:ext cx="2273498" cy="710468"/>
      </dsp:txXfrm>
    </dsp:sp>
    <dsp:sp modelId="{8419BD28-235E-4102-BC39-D481AFA93359}">
      <dsp:nvSpPr>
        <dsp:cNvPr id="0" name=""/>
        <dsp:cNvSpPr/>
      </dsp:nvSpPr>
      <dsp:spPr>
        <a:xfrm>
          <a:off x="836773" y="2910699"/>
          <a:ext cx="497327" cy="745991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FDBB2-F49E-4B39-8918-861E9BDE8176}">
      <dsp:nvSpPr>
        <dsp:cNvPr id="0" name=""/>
        <dsp:cNvSpPr/>
      </dsp:nvSpPr>
      <dsp:spPr>
        <a:xfrm>
          <a:off x="5389" y="0"/>
          <a:ext cx="3281633" cy="306073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>
              <a:solidFill>
                <a:srgbClr val="FFFF00"/>
              </a:solidFill>
            </a:rPr>
            <a:t>Memuat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antara</a:t>
          </a:r>
          <a:r>
            <a:rPr lang="en-US" sz="2200" kern="1200" dirty="0">
              <a:solidFill>
                <a:srgbClr val="FFFF00"/>
              </a:solidFill>
            </a:rPr>
            <a:t> lain </a:t>
          </a:r>
          <a:r>
            <a:rPr lang="en-US" sz="2200" kern="1200" dirty="0" err="1">
              <a:solidFill>
                <a:srgbClr val="FFFF00"/>
              </a:solidFill>
            </a:rPr>
            <a:t>uraian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tentang</a:t>
          </a:r>
          <a:r>
            <a:rPr lang="en-US" sz="2200" kern="1200" dirty="0">
              <a:solidFill>
                <a:srgbClr val="FFFF00"/>
              </a:solidFill>
            </a:rPr>
            <a:t> format </a:t>
          </a:r>
          <a:r>
            <a:rPr lang="en-US" sz="2200" kern="1200" dirty="0" err="1">
              <a:solidFill>
                <a:srgbClr val="FFFF00"/>
              </a:solidFill>
            </a:rPr>
            <a:t>berbagai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macam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formulir</a:t>
          </a:r>
          <a:r>
            <a:rPr lang="en-US" sz="2200" kern="1200" dirty="0">
              <a:solidFill>
                <a:srgbClr val="FFFF00"/>
              </a:solidFill>
            </a:rPr>
            <a:t> yang </a:t>
          </a:r>
          <a:r>
            <a:rPr lang="en-US" sz="2200" kern="1200" dirty="0" err="1">
              <a:solidFill>
                <a:srgbClr val="FFFF00"/>
              </a:solidFill>
            </a:rPr>
            <a:t>digunakan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dalam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mengimplementasikan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setiap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Standar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dalam</a:t>
          </a:r>
          <a:r>
            <a:rPr lang="en-US" sz="2200" kern="1200" dirty="0">
              <a:solidFill>
                <a:srgbClr val="FFFF00"/>
              </a:solidFill>
            </a:rPr>
            <a:t> SPMI </a:t>
          </a:r>
          <a:r>
            <a:rPr lang="en-US" sz="2200" kern="1200" dirty="0" err="1">
              <a:solidFill>
                <a:srgbClr val="FFFF00"/>
              </a:solidFill>
            </a:rPr>
            <a:t>sesuai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dengan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peruntukan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setiap</a:t>
          </a:r>
          <a:r>
            <a:rPr lang="en-US" sz="2200" kern="1200" dirty="0">
              <a:solidFill>
                <a:srgbClr val="FFFF00"/>
              </a:solidFill>
            </a:rPr>
            <a:t> </a:t>
          </a:r>
          <a:r>
            <a:rPr lang="en-US" sz="2200" kern="1200" dirty="0" err="1">
              <a:solidFill>
                <a:srgbClr val="FFFF00"/>
              </a:solidFill>
            </a:rPr>
            <a:t>Standar</a:t>
          </a:r>
          <a:r>
            <a:rPr lang="en-US" sz="2200" kern="1200" dirty="0">
              <a:solidFill>
                <a:srgbClr val="FFFF00"/>
              </a:solidFill>
            </a:rPr>
            <a:t>.</a:t>
          </a:r>
        </a:p>
      </dsp:txBody>
      <dsp:txXfrm>
        <a:off x="95035" y="89646"/>
        <a:ext cx="3102341" cy="2881439"/>
      </dsp:txXfrm>
    </dsp:sp>
    <dsp:sp modelId="{53388B25-EC76-460D-86BE-0EF815DA2BA7}">
      <dsp:nvSpPr>
        <dsp:cNvPr id="0" name=""/>
        <dsp:cNvSpPr/>
      </dsp:nvSpPr>
      <dsp:spPr>
        <a:xfrm>
          <a:off x="3615186" y="1123442"/>
          <a:ext cx="695706" cy="8138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400" kern="1200"/>
        </a:p>
      </dsp:txBody>
      <dsp:txXfrm>
        <a:off x="3615186" y="1286211"/>
        <a:ext cx="486994" cy="488307"/>
      </dsp:txXfrm>
    </dsp:sp>
    <dsp:sp modelId="{374A01A1-0823-4F5A-9E04-323929819658}">
      <dsp:nvSpPr>
        <dsp:cNvPr id="0" name=""/>
        <dsp:cNvSpPr/>
      </dsp:nvSpPr>
      <dsp:spPr>
        <a:xfrm>
          <a:off x="4599676" y="0"/>
          <a:ext cx="3281633" cy="3060731"/>
        </a:xfrm>
        <a:prstGeom prst="roundRect">
          <a:avLst>
            <a:gd name="adj" fmla="val 10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err="1"/>
            <a:t>Harus</a:t>
          </a:r>
          <a:r>
            <a:rPr lang="en-US" sz="2200" kern="1200" dirty="0"/>
            <a:t> </a:t>
          </a:r>
          <a:r>
            <a:rPr lang="en-US" sz="2200" kern="1200" dirty="0" err="1"/>
            <a:t>dipastikan</a:t>
          </a:r>
          <a:r>
            <a:rPr lang="en-US" sz="2200" kern="1200" dirty="0"/>
            <a:t> </a:t>
          </a:r>
          <a:r>
            <a:rPr lang="en-US" sz="2200" kern="1200" dirty="0" err="1"/>
            <a:t>bahwa</a:t>
          </a:r>
          <a:r>
            <a:rPr lang="en-US" sz="2200" kern="1200" dirty="0"/>
            <a:t> </a:t>
          </a:r>
          <a:r>
            <a:rPr lang="en-US" sz="2200" kern="1200" dirty="0" err="1"/>
            <a:t>setiap</a:t>
          </a:r>
          <a:r>
            <a:rPr lang="en-US" sz="2200" kern="1200" dirty="0"/>
            <a:t> </a:t>
          </a:r>
          <a:r>
            <a:rPr lang="en-US" sz="2200" kern="1200" dirty="0" err="1"/>
            <a:t>Standar</a:t>
          </a:r>
          <a:r>
            <a:rPr lang="en-US" sz="2200" kern="1200" dirty="0"/>
            <a:t> </a:t>
          </a:r>
          <a:r>
            <a:rPr lang="en-US" sz="2200" kern="1200" dirty="0" err="1"/>
            <a:t>dalam</a:t>
          </a:r>
          <a:r>
            <a:rPr lang="en-US" sz="2200" kern="1200" dirty="0"/>
            <a:t> SPMI </a:t>
          </a:r>
          <a:r>
            <a:rPr lang="en-US" sz="2200" kern="1200" dirty="0" err="1"/>
            <a:t>memiliki</a:t>
          </a:r>
          <a:r>
            <a:rPr lang="en-US" sz="2200" kern="1200" dirty="0"/>
            <a:t> </a:t>
          </a:r>
          <a:r>
            <a:rPr lang="en-US" sz="2200" kern="1200" dirty="0" err="1"/>
            <a:t>formulir</a:t>
          </a:r>
          <a:r>
            <a:rPr lang="en-US" sz="2200" kern="1200" dirty="0"/>
            <a:t> </a:t>
          </a:r>
          <a:r>
            <a:rPr lang="en-US" sz="2200" kern="1200" dirty="0" err="1"/>
            <a:t>sebagai</a:t>
          </a:r>
          <a:r>
            <a:rPr lang="en-US" sz="2200" kern="1200" dirty="0"/>
            <a:t> </a:t>
          </a:r>
          <a:r>
            <a:rPr lang="en-US" sz="2200" kern="1200" dirty="0" err="1"/>
            <a:t>alat</a:t>
          </a:r>
          <a:r>
            <a:rPr lang="en-US" sz="2200" kern="1200" dirty="0"/>
            <a:t> </a:t>
          </a:r>
          <a:r>
            <a:rPr lang="en-US" sz="2200" kern="1200" dirty="0" err="1"/>
            <a:t>untuk</a:t>
          </a:r>
          <a:r>
            <a:rPr lang="en-US" sz="2200" kern="1200" dirty="0"/>
            <a:t> </a:t>
          </a:r>
          <a:r>
            <a:rPr lang="en-US" sz="2200" kern="1200" dirty="0" err="1"/>
            <a:t>mencatat</a:t>
          </a:r>
          <a:r>
            <a:rPr lang="en-US" sz="2200" kern="1200" dirty="0"/>
            <a:t>, </a:t>
          </a:r>
          <a:r>
            <a:rPr lang="en-US" sz="2200" kern="1200" dirty="0" err="1"/>
            <a:t>merekam</a:t>
          </a:r>
          <a:r>
            <a:rPr lang="en-US" sz="2200" kern="1200" dirty="0"/>
            <a:t> </a:t>
          </a:r>
          <a:r>
            <a:rPr lang="en-US" sz="2200" kern="1200" dirty="0" err="1"/>
            <a:t>implementasi</a:t>
          </a:r>
          <a:r>
            <a:rPr lang="en-US" sz="2200" kern="1200" dirty="0"/>
            <a:t> dan </a:t>
          </a:r>
          <a:r>
            <a:rPr lang="en-US" sz="2200" kern="1200" dirty="0" err="1"/>
            <a:t>hasil</a:t>
          </a:r>
          <a:r>
            <a:rPr lang="en-US" sz="2200" kern="1200" dirty="0"/>
            <a:t> </a:t>
          </a:r>
          <a:r>
            <a:rPr lang="en-US" sz="2200" kern="1200" dirty="0" err="1"/>
            <a:t>implementasi</a:t>
          </a:r>
          <a:r>
            <a:rPr lang="en-US" sz="2200" kern="1200" dirty="0"/>
            <a:t>, </a:t>
          </a:r>
          <a:r>
            <a:rPr lang="en-US" sz="2200" kern="1200" dirty="0" err="1"/>
            <a:t>serta</a:t>
          </a:r>
          <a:r>
            <a:rPr lang="en-US" sz="2200" kern="1200" dirty="0"/>
            <a:t> </a:t>
          </a:r>
          <a:r>
            <a:rPr lang="en-US" sz="2200" kern="1200" dirty="0" err="1"/>
            <a:t>mengendalikan</a:t>
          </a:r>
          <a:r>
            <a:rPr lang="en-US" sz="2200" kern="1200" dirty="0"/>
            <a:t> </a:t>
          </a:r>
          <a:r>
            <a:rPr lang="en-US" sz="2200" kern="1200" dirty="0" err="1"/>
            <a:t>pelaksanaan</a:t>
          </a:r>
          <a:r>
            <a:rPr lang="en-US" sz="2200" kern="1200" dirty="0"/>
            <a:t> </a:t>
          </a:r>
          <a:r>
            <a:rPr lang="en-US" sz="2200" kern="1200" dirty="0" err="1"/>
            <a:t>setiap</a:t>
          </a:r>
          <a:r>
            <a:rPr lang="en-US" sz="2200" kern="1200" dirty="0"/>
            <a:t> </a:t>
          </a:r>
          <a:r>
            <a:rPr lang="en-US" sz="2200" kern="1200" dirty="0" err="1"/>
            <a:t>Standar</a:t>
          </a:r>
          <a:r>
            <a:rPr lang="en-US" sz="2200" kern="1200" dirty="0"/>
            <a:t>. </a:t>
          </a:r>
        </a:p>
      </dsp:txBody>
      <dsp:txXfrm>
        <a:off x="4689322" y="89646"/>
        <a:ext cx="3102341" cy="28814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0591A9-EB9F-436D-B185-9817FD004604}" type="datetimeFigureOut">
              <a:rPr lang="id-ID" smtClean="0"/>
              <a:t>10/07/2019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23E8C-A933-4115-8235-AABD7FFACF6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0494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xmlns="" id="{EDACA55E-A465-4B49-99CE-B996495162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xmlns="" id="{A4111C91-85BF-48FB-9B06-4A7A3923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xmlns="" id="{1F81905A-DFAD-4F08-B849-B389A9DFDC3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3469068-2E15-494F-8DDB-D74DE200DB4A}" type="slidenum">
              <a:rPr lang="en-GB" altLang="en-US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0962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8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9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1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3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95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8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6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48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7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6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2BFE1-2E3A-4BD5-A9C3-84AC2BF6BE49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FF5D7-70F8-41ED-BA5E-37DD61BD4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1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PENYUSUNAN DOKUMEN SPMI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74391"/>
            <a:ext cx="7893425" cy="1655763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Tim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Pengembang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</a:t>
            </a:r>
          </a:p>
          <a:p>
            <a:pPr algn="l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Direktorat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Penjaminan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Mutu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Ditjen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Pembelajaran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Kemahasiswaan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Kementrian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Riset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Teknologi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Pendidikan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Tinggi</a:t>
            </a:r>
          </a:p>
          <a:p>
            <a:pPr algn="l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Juli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2019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6298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Perbandingan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Dokumentasi</a:t>
            </a:r>
            <a:r>
              <a:rPr lang="en-US" sz="3200" b="1" dirty="0" smtClean="0"/>
              <a:t> SPMI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ISO</a:t>
            </a:r>
            <a:endParaRPr lang="en-US" sz="32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83196"/>
            <a:ext cx="3868340" cy="82391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ISO 9001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57200" y="2222009"/>
          <a:ext cx="4040188" cy="4206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83196"/>
            <a:ext cx="3887391" cy="82391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dirty="0" smtClean="0"/>
              <a:t>SPMI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645025" y="2222010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0" name="Rounded Rectangular Callout 9"/>
          <p:cNvSpPr/>
          <p:nvPr/>
        </p:nvSpPr>
        <p:spPr>
          <a:xfrm>
            <a:off x="457200" y="2339486"/>
            <a:ext cx="1378496" cy="522286"/>
          </a:xfrm>
          <a:prstGeom prst="wedgeRoundRectCallout">
            <a:avLst>
              <a:gd name="adj1" fmla="val 55929"/>
              <a:gd name="adj2" fmla="val 1116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endParaRPr lang="en-US" dirty="0"/>
          </a:p>
        </p:txBody>
      </p:sp>
      <p:sp>
        <p:nvSpPr>
          <p:cNvPr id="11" name="Left-Right Arrow 10"/>
          <p:cNvSpPr/>
          <p:nvPr/>
        </p:nvSpPr>
        <p:spPr>
          <a:xfrm>
            <a:off x="4572000" y="2861772"/>
            <a:ext cx="792088" cy="110307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-Right Arrow 11"/>
          <p:cNvSpPr/>
          <p:nvPr/>
        </p:nvSpPr>
        <p:spPr>
          <a:xfrm>
            <a:off x="4716016" y="4006434"/>
            <a:ext cx="472099" cy="117773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5260123" y="3556960"/>
            <a:ext cx="193356" cy="1009254"/>
          </a:xfrm>
          <a:prstGeom prst="leftBrace">
            <a:avLst/>
          </a:prstGeom>
          <a:noFill/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570412" y="3764167"/>
            <a:ext cx="217611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211960" y="4006435"/>
            <a:ext cx="1152128" cy="13518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7884368" y="3764167"/>
            <a:ext cx="1021147" cy="1080120"/>
            <a:chOff x="7884368" y="3717032"/>
            <a:chExt cx="1021147" cy="1080120"/>
          </a:xfrm>
        </p:grpSpPr>
        <p:sp>
          <p:nvSpPr>
            <p:cNvPr id="20" name="Curved Left Arrow 19"/>
            <p:cNvSpPr/>
            <p:nvPr/>
          </p:nvSpPr>
          <p:spPr>
            <a:xfrm>
              <a:off x="7884368" y="3717032"/>
              <a:ext cx="216024" cy="1080120"/>
            </a:xfrm>
            <a:prstGeom prst="curved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114914" y="4093434"/>
              <a:ext cx="7906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PPEPP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32620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469" y="265236"/>
            <a:ext cx="7886700" cy="856971"/>
          </a:xfrm>
        </p:spPr>
        <p:txBody>
          <a:bodyPr>
            <a:noAutofit/>
          </a:bodyPr>
          <a:lstStyle/>
          <a:p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Perbandingan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Isi </a:t>
            </a:r>
            <a:b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Kebijakan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SPMI vs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</a:rPr>
              <a:t>M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anual </a:t>
            </a:r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Mutu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(ISO 9001:2008)</a:t>
            </a:r>
            <a:endParaRPr lang="en-US" sz="3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Content Placeholder 5"/>
          <p:cNvSpPr>
            <a:spLocks noGrp="1"/>
          </p:cNvSpPr>
          <p:nvPr>
            <p:ph sz="half" idx="1"/>
          </p:nvPr>
        </p:nvSpPr>
        <p:spPr>
          <a:xfrm>
            <a:off x="533400" y="1836680"/>
            <a:ext cx="4038600" cy="48005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id-ID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Visi, Misi, Tujuan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sv-SE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Latar Belakang </a:t>
            </a:r>
            <a:r>
              <a:rPr lang="sv-SE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 </a:t>
            </a:r>
            <a:r>
              <a:rPr lang="sv-SE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menjalankan </a:t>
            </a:r>
            <a:r>
              <a:rPr lang="sv-SE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SPMI.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Tujuan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Dokumen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Kebijakan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SPMI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Luas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Lingkup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Keberlakuan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Kebijakan SPMI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Definisi Istilah. 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Garis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Besar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Kebijakan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SPMI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: 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722313" indent="-342900">
              <a:spcBef>
                <a:spcPts val="0"/>
              </a:spcBef>
              <a:buAutoNum type="alphaLcPeriod"/>
            </a:pPr>
            <a:r>
              <a:rPr lang="nl-NL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Tujuan </a:t>
            </a:r>
            <a:r>
              <a:rPr lang="nl-NL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dan Strategi SPMI </a:t>
            </a:r>
            <a:endParaRPr lang="nl-NL" sz="1800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744538" indent="-365125"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b.  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Prinsip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dan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z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as </a:t>
            </a:r>
            <a:r>
              <a:rPr lang="id-ID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Pelaksanaan SPMI 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722313" indent="-342900">
              <a:spcBef>
                <a:spcPts val="0"/>
              </a:spcBef>
              <a:buAutoNum type="alphaLcPeriod" startAt="3"/>
            </a:pP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Manajemen </a:t>
            </a:r>
            <a:r>
              <a:rPr lang="id-ID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SPMI (PPEPP). 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722313" indent="-342900">
              <a:spcBef>
                <a:spcPts val="0"/>
              </a:spcBef>
              <a:buAutoNum type="alphaLcPeriod" startAt="4"/>
            </a:pP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enanggungjawab SPMI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termasuk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struktur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organisasi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).</a:t>
            </a:r>
          </a:p>
          <a:p>
            <a:pPr marL="722313" indent="-342900">
              <a:spcBef>
                <a:spcPts val="0"/>
              </a:spcBef>
              <a:buAutoNum type="alphaLcPeriod" startAt="4"/>
            </a:pP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Daftar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standar da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n manual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SPMI.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722313" indent="-342900">
              <a:spcBef>
                <a:spcPts val="0"/>
              </a:spcBef>
              <a:buFont typeface="Arial" panose="020B0604020202020204" pitchFamily="34" charset="0"/>
              <a:buAutoNum type="alphaLcPeriod" startAt="4"/>
            </a:pPr>
            <a:r>
              <a:rPr lang="sv-SE" sz="1800" dirty="0">
                <a:solidFill>
                  <a:srgbClr val="FF0000"/>
                </a:solidFill>
                <a:latin typeface="Calibri" pitchFamily="34" charset="0"/>
              </a:rPr>
              <a:t>Indikator Kinerja Utama </a:t>
            </a:r>
            <a:r>
              <a:rPr lang="sv-SE" sz="1800" dirty="0" smtClean="0">
                <a:solidFill>
                  <a:srgbClr val="FF0000"/>
                </a:solidFill>
                <a:latin typeface="Calibri" pitchFamily="34" charset="0"/>
              </a:rPr>
              <a:t>dan Target </a:t>
            </a:r>
            <a:r>
              <a:rPr lang="sv-SE" sz="1800" dirty="0">
                <a:solidFill>
                  <a:srgbClr val="FF0000"/>
                </a:solidFill>
                <a:latin typeface="Calibri" pitchFamily="34" charset="0"/>
              </a:rPr>
              <a:t>Capaian</a:t>
            </a:r>
          </a:p>
          <a:p>
            <a:pPr marL="342900" indent="-342900">
              <a:spcBef>
                <a:spcPts val="0"/>
              </a:spcBef>
              <a:buAutoNum type="arabicPeriod" startAt="6"/>
            </a:pP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Informasi </a:t>
            </a:r>
            <a:r>
              <a:rPr lang="en-US" sz="1800" dirty="0" err="1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tentang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 d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okumen </a:t>
            </a:r>
            <a:r>
              <a:rPr lang="id-ID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SPMI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lain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 marL="342900" indent="-342900">
              <a:spcBef>
                <a:spcPts val="0"/>
              </a:spcBef>
              <a:buAutoNum type="arabicPeriod" startAt="6"/>
            </a:pPr>
            <a:r>
              <a:rPr lang="id-ID" sz="1800" dirty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Hubungan Kebijakan SPMI dengan berbagai Dokumen </a:t>
            </a:r>
            <a:r>
              <a:rPr lang="id-ID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  <a:latin typeface="Calibri" pitchFamily="34" charset="0"/>
              </a:rPr>
              <a:t>T</a:t>
            </a:r>
            <a:endParaRPr lang="id-ID" sz="1800" dirty="0">
              <a:solidFill>
                <a:schemeClr val="accent5">
                  <a:lumMod val="75000"/>
                </a:schemeClr>
              </a:solidFill>
              <a:latin typeface="Calibri" pitchFamily="34" charset="0"/>
            </a:endParaRPr>
          </a:p>
          <a:p>
            <a:pPr>
              <a:spcBef>
                <a:spcPts val="500"/>
              </a:spcBef>
              <a:defRPr/>
            </a:pPr>
            <a:endParaRPr lang="en-US" sz="2400" dirty="0">
              <a:solidFill>
                <a:srgbClr val="000099"/>
              </a:solidFill>
              <a:latin typeface="AntigoniBd"/>
            </a:endParaRPr>
          </a:p>
        </p:txBody>
      </p:sp>
      <p:sp>
        <p:nvSpPr>
          <p:cNvPr id="5" name="Content Placeholder 6"/>
          <p:cNvSpPr txBox="1">
            <a:spLocks/>
          </p:cNvSpPr>
          <p:nvPr/>
        </p:nvSpPr>
        <p:spPr>
          <a:xfrm>
            <a:off x="4619520" y="1839966"/>
            <a:ext cx="3982641" cy="47973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454025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Profil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sejarah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organisasi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685800" indent="-454025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Lingkup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penerapan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Sistem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Mutu</a:t>
            </a:r>
            <a:endParaRPr lang="th-TH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685800" indent="-454025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Referensi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685800" indent="-454025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Deskripsi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Sistem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Mutu</a:t>
            </a:r>
            <a:endParaRPr lang="en-US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685800" indent="-454025">
              <a:spcBef>
                <a:spcPct val="50000"/>
              </a:spcBef>
              <a:buFontTx/>
              <a:buAutoNum type="arabicPeriod"/>
              <a:defRPr/>
            </a:pP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Kegiatan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Utama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Organisasi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88975" indent="-45720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Tujuan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Sasaran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Mutu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Organisasi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88975" indent="-45720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Struktur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Organisasi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88975" indent="-45720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Tanggung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jawab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Wewenang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Personel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88975" indent="-45720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Komitmen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Pimpinan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688975" indent="-457200">
              <a:spcBef>
                <a:spcPct val="50000"/>
              </a:spcBef>
              <a:buFont typeface="+mj-lt"/>
              <a:buAutoNum type="arabicPeriod" startAt="6"/>
              <a:defRPr/>
            </a:pP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Referensi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5">
                    <a:lumMod val="75000"/>
                  </a:schemeClr>
                </a:solidFill>
              </a:rPr>
              <a:t>Silang</a:t>
            </a:r>
            <a:endParaRPr lang="en-US" sz="24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8058175" y="94062"/>
            <a:ext cx="1085825" cy="1070797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9" name="Text Placeholder 2"/>
          <p:cNvSpPr txBox="1">
            <a:spLocks/>
          </p:cNvSpPr>
          <p:nvPr/>
        </p:nvSpPr>
        <p:spPr>
          <a:xfrm>
            <a:off x="533400" y="1279348"/>
            <a:ext cx="4030162" cy="54497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err="1" smtClean="0"/>
              <a:t>Kebijakan</a:t>
            </a:r>
            <a:r>
              <a:rPr lang="en-US" dirty="0" smtClean="0"/>
              <a:t> SPMI</a:t>
            </a:r>
            <a:endParaRPr lang="en-US" dirty="0"/>
          </a:p>
        </p:txBody>
      </p:sp>
      <p:sp>
        <p:nvSpPr>
          <p:cNvPr id="10" name="Text Placeholder 4"/>
          <p:cNvSpPr txBox="1">
            <a:spLocks/>
          </p:cNvSpPr>
          <p:nvPr/>
        </p:nvSpPr>
        <p:spPr>
          <a:xfrm>
            <a:off x="4619521" y="1279348"/>
            <a:ext cx="3982640" cy="5449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 smtClean="0"/>
              <a:t>Manual </a:t>
            </a:r>
            <a:r>
              <a:rPr lang="en-US" dirty="0" err="1" smtClean="0"/>
              <a:t>Mutu</a:t>
            </a:r>
            <a:r>
              <a:rPr lang="en-US" dirty="0" smtClean="0"/>
              <a:t> ISO 9001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56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A9AFFF-89FC-476B-BC71-D46DE1E1EB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112" y="1246313"/>
            <a:ext cx="7819463" cy="234413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273844" lvl="1" indent="-211931">
              <a:spcBef>
                <a:spcPts val="450"/>
              </a:spcBef>
              <a:buSzPct val="80000"/>
              <a:buFont typeface="Wingdings 2" pitchFamily="18" charset="2"/>
              <a:buChar char=""/>
              <a:defRPr/>
            </a:pPr>
            <a:r>
              <a:rPr lang="en-US" dirty="0" err="1"/>
              <a:t>Uraian</a:t>
            </a:r>
            <a:r>
              <a:rPr lang="en-US" dirty="0"/>
              <a:t> </a:t>
            </a:r>
            <a:r>
              <a:rPr lang="id-ID" dirty="0"/>
              <a:t>tentang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, </a:t>
            </a:r>
            <a:r>
              <a:rPr lang="en-US" dirty="0" err="1"/>
              <a:t>misi</a:t>
            </a:r>
            <a:r>
              <a:rPr lang="en-US" dirty="0"/>
              <a:t>, dan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PT</a:t>
            </a:r>
            <a:r>
              <a:rPr lang="id-ID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SPMI PT </a:t>
            </a:r>
            <a:r>
              <a:rPr lang="en-US" dirty="0" err="1"/>
              <a:t>dibuat</a:t>
            </a:r>
            <a:r>
              <a:rPr lang="en-US" dirty="0"/>
              <a:t>, </a:t>
            </a:r>
            <a:r>
              <a:rPr lang="en-US" dirty="0" err="1"/>
              <a:t>dilaksanakan</a:t>
            </a:r>
            <a:r>
              <a:rPr lang="en-US" dirty="0"/>
              <a:t> dan </a:t>
            </a:r>
            <a:r>
              <a:rPr lang="en-US" dirty="0" err="1"/>
              <a:t>ditingkatkan</a:t>
            </a:r>
            <a:r>
              <a:rPr lang="en-US" dirty="0"/>
              <a:t> </a:t>
            </a:r>
            <a:r>
              <a:rPr lang="en-US" b="1" dirty="0" err="1"/>
              <a:t>secara</a:t>
            </a:r>
            <a:r>
              <a:rPr lang="en-US" b="1" dirty="0"/>
              <a:t> </a:t>
            </a:r>
            <a:r>
              <a:rPr lang="en-US" b="1" dirty="0" err="1"/>
              <a:t>berkelanjutan</a:t>
            </a:r>
            <a:r>
              <a:rPr lang="en-US" b="1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visi</a:t>
            </a:r>
            <a:r>
              <a:rPr lang="en-US" dirty="0"/>
              <a:t>, </a:t>
            </a:r>
            <a:r>
              <a:rPr lang="en-US" dirty="0" err="1"/>
              <a:t>misi</a:t>
            </a:r>
            <a:r>
              <a:rPr lang="en-US" dirty="0"/>
              <a:t> dan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id-ID" dirty="0"/>
              <a:t>P</a:t>
            </a:r>
            <a:r>
              <a:rPr lang="en-US" dirty="0"/>
              <a:t>T</a:t>
            </a:r>
            <a:r>
              <a:rPr lang="en-US" dirty="0" smtClean="0"/>
              <a:t>.  </a:t>
            </a:r>
            <a:endParaRPr lang="id-ID" dirty="0" smtClean="0"/>
          </a:p>
          <a:p>
            <a:pPr marL="273844" lvl="1" indent="-211931">
              <a:spcBef>
                <a:spcPts val="450"/>
              </a:spcBef>
              <a:buSzPct val="80000"/>
              <a:buFont typeface="Wingdings 2" pitchFamily="18" charset="2"/>
              <a:buChar char=""/>
              <a:defRPr/>
            </a:pP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Tinggi </a:t>
            </a:r>
            <a:r>
              <a:rPr lang="en-US" dirty="0" err="1" smtClean="0"/>
              <a:t>dalam</a:t>
            </a:r>
            <a:r>
              <a:rPr lang="en-US" dirty="0" smtClean="0"/>
              <a:t> SPMI di PT, “</a:t>
            </a:r>
            <a:r>
              <a:rPr lang="en-US" dirty="0" err="1" smtClean="0"/>
              <a:t>diturunkan</a:t>
            </a:r>
            <a:r>
              <a:rPr lang="en-US" dirty="0" smtClean="0"/>
              <a:t>”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,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PT yang </a:t>
            </a:r>
            <a:r>
              <a:rPr lang="en-US" dirty="0" err="1" smtClean="0"/>
              <a:t>bersangkutan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defRPr/>
            </a:pPr>
            <a:endParaRPr lang="en-US" sz="2200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xmlns="" id="{E4761D2E-DBC6-45F8-8B5D-5BABCFE2E276}"/>
              </a:ext>
            </a:extLst>
          </p:cNvPr>
          <p:cNvSpPr txBox="1">
            <a:spLocks/>
          </p:cNvSpPr>
          <p:nvPr/>
        </p:nvSpPr>
        <p:spPr>
          <a:xfrm>
            <a:off x="670112" y="675329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1. </a:t>
            </a:r>
            <a:r>
              <a:rPr lang="en-US" sz="2700" b="1" dirty="0" err="1">
                <a:solidFill>
                  <a:srgbClr val="FF0000"/>
                </a:solidFill>
              </a:rPr>
              <a:t>Visi</a:t>
            </a:r>
            <a:r>
              <a:rPr lang="en-US" sz="2700" b="1" dirty="0">
                <a:solidFill>
                  <a:srgbClr val="FF0000"/>
                </a:solidFill>
              </a:rPr>
              <a:t>, </a:t>
            </a:r>
            <a:r>
              <a:rPr lang="en-US" sz="2700" b="1" dirty="0" err="1">
                <a:solidFill>
                  <a:srgbClr val="FF0000"/>
                </a:solidFill>
              </a:rPr>
              <a:t>Misi</a:t>
            </a:r>
            <a:r>
              <a:rPr lang="en-US" sz="2700" b="1" dirty="0">
                <a:solidFill>
                  <a:srgbClr val="FF0000"/>
                </a:solidFill>
              </a:rPr>
              <a:t>, dan </a:t>
            </a:r>
            <a:r>
              <a:rPr lang="en-US" sz="2700" b="1" dirty="0" err="1">
                <a:solidFill>
                  <a:srgbClr val="FF0000"/>
                </a:solidFill>
              </a:rPr>
              <a:t>Tujuan</a:t>
            </a:r>
            <a:r>
              <a:rPr lang="en-US" sz="2700" b="1" dirty="0">
                <a:solidFill>
                  <a:srgbClr val="FF0000"/>
                </a:solidFill>
              </a:rPr>
              <a:t> PT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3E377761-738B-4B5B-A10D-C2D66A9DE3F7}"/>
              </a:ext>
            </a:extLst>
          </p:cNvPr>
          <p:cNvGrpSpPr/>
          <p:nvPr/>
        </p:nvGrpSpPr>
        <p:grpSpPr>
          <a:xfrm>
            <a:off x="7548283" y="242048"/>
            <a:ext cx="1027086" cy="876480"/>
            <a:chOff x="330489" y="199538"/>
            <a:chExt cx="1751914" cy="158012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4EFEFC99-47DA-4AF0-B1CE-EE401A2A04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C0C19BE9-3FEA-4058-B71B-A359EB230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 txBox="1">
            <a:spLocks/>
          </p:cNvSpPr>
          <p:nvPr/>
        </p:nvSpPr>
        <p:spPr>
          <a:xfrm>
            <a:off x="670110" y="4343613"/>
            <a:ext cx="7819465" cy="21737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d-ID" sz="2400" dirty="0" smtClean="0"/>
              <a:t>Uraian tentang dasar pemikiran dan alasan PT menjalankan SPMI </a:t>
            </a:r>
            <a:endParaRPr lang="en-US" sz="2400" dirty="0" smtClean="0"/>
          </a:p>
          <a:p>
            <a:pPr>
              <a:defRPr/>
            </a:pPr>
            <a:r>
              <a:rPr lang="id-ID" sz="2400" dirty="0" smtClean="0"/>
              <a:t>Uraian sedapat mungkin orisinil/asli pemikiran PT, menun</a:t>
            </a:r>
            <a:r>
              <a:rPr lang="en-US" sz="2400" dirty="0" smtClean="0"/>
              <a:t>-</a:t>
            </a:r>
            <a:r>
              <a:rPr lang="id-ID" sz="2400" dirty="0" smtClean="0"/>
              <a:t>jukkan karakteristik </a:t>
            </a:r>
            <a:r>
              <a:rPr lang="id-ID" sz="2400" i="1" dirty="0" smtClean="0"/>
              <a:t>internally driven </a:t>
            </a:r>
            <a:r>
              <a:rPr lang="id-ID" sz="2400" dirty="0" smtClean="0"/>
              <a:t>dari pengembangan dan implementasi SPMI</a:t>
            </a:r>
            <a:endParaRPr lang="en-US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670111" y="3846016"/>
            <a:ext cx="7120218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2. </a:t>
            </a:r>
            <a:r>
              <a:rPr lang="en-US" sz="2700" b="1" dirty="0" err="1">
                <a:solidFill>
                  <a:srgbClr val="FF0000"/>
                </a:solidFill>
              </a:rPr>
              <a:t>Latar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Belakang</a:t>
            </a:r>
            <a:r>
              <a:rPr lang="en-US" sz="2700" b="1" dirty="0">
                <a:solidFill>
                  <a:srgbClr val="FF0000"/>
                </a:solidFill>
              </a:rPr>
              <a:t> PT </a:t>
            </a:r>
            <a:r>
              <a:rPr lang="en-US" sz="2700" b="1" dirty="0" err="1">
                <a:solidFill>
                  <a:srgbClr val="FF0000"/>
                </a:solidFill>
              </a:rPr>
              <a:t>Menjalankan</a:t>
            </a:r>
            <a:r>
              <a:rPr lang="en-US" sz="2700" b="1" dirty="0">
                <a:solidFill>
                  <a:srgbClr val="FF0000"/>
                </a:solidFill>
              </a:rPr>
              <a:t> SPMI</a:t>
            </a:r>
          </a:p>
        </p:txBody>
      </p:sp>
    </p:spTree>
    <p:extLst>
      <p:ext uri="{BB962C8B-B14F-4D97-AF65-F5344CB8AC3E}">
        <p14:creationId xmlns:p14="http://schemas.microsoft.com/office/powerpoint/2010/main" val="310302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770" y="1089070"/>
            <a:ext cx="7619452" cy="2701567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id-ID" sz="2200" dirty="0"/>
              <a:t>Sebagai sarana untuk mengomunikasikan kepada seluruh pemangku kepentingan tentang SPMI yang berlaku di lingkungan PT</a:t>
            </a:r>
            <a:r>
              <a:rPr lang="en-US" sz="2200" dirty="0"/>
              <a:t>.</a:t>
            </a:r>
            <a:endParaRPr lang="id-ID" sz="2200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id-ID" sz="2200" dirty="0"/>
              <a:t>Landasan dan arah menetapkan semua Standar dan Manual SPMI PT, serta dalam meningkatkan mutu SPMI PT melalui manajemen PPEPP SPMI</a:t>
            </a:r>
            <a:r>
              <a:rPr lang="en-US" sz="2200" dirty="0"/>
              <a:t>.</a:t>
            </a:r>
            <a:endParaRPr lang="id-ID" sz="2200" dirty="0"/>
          </a:p>
          <a:p>
            <a:pPr>
              <a:lnSpc>
                <a:spcPct val="80000"/>
              </a:lnSpc>
              <a:spcBef>
                <a:spcPts val="600"/>
              </a:spcBef>
              <a:defRPr/>
            </a:pPr>
            <a:r>
              <a:rPr lang="id-ID" sz="2200" dirty="0"/>
              <a:t>Bukti otentik bahwa PT telah memiliki dan megimplementasikan SPMI sebagiamana diwajibkan peraturan perundangan.</a:t>
            </a:r>
            <a:endParaRPr lang="en-US" sz="2200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956982" y="580261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3. </a:t>
            </a:r>
            <a:r>
              <a:rPr lang="en-US" sz="2700" b="1" dirty="0" err="1">
                <a:solidFill>
                  <a:srgbClr val="FF0000"/>
                </a:solidFill>
              </a:rPr>
              <a:t>Tujuan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Dokumen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8125051" y="459220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 txBox="1">
            <a:spLocks/>
          </p:cNvSpPr>
          <p:nvPr/>
        </p:nvSpPr>
        <p:spPr>
          <a:xfrm>
            <a:off x="1023295" y="4664492"/>
            <a:ext cx="7606927" cy="19783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200" dirty="0" smtClean="0"/>
              <a:t>Luas </a:t>
            </a:r>
            <a:r>
              <a:rPr lang="en-US" sz="2200" dirty="0" err="1" smtClean="0"/>
              <a:t>lingkup</a:t>
            </a:r>
            <a:r>
              <a:rPr lang="en-US" sz="2200" dirty="0" smtClean="0"/>
              <a:t> m</a:t>
            </a:r>
            <a:r>
              <a:rPr lang="id-ID" sz="2200" dirty="0" smtClean="0"/>
              <a:t>encakup semua aspek penyelenggaraan pendidikan tinggi (pembelajaran, penelitian, pengabdian kepada masyarakat) dan aspek non akademik (a.l kerjasama, kesejahteraan, komunikasi)</a:t>
            </a:r>
            <a:r>
              <a:rPr lang="en-US" sz="2200" dirty="0" smtClean="0"/>
              <a:t>.</a:t>
            </a:r>
          </a:p>
          <a:p>
            <a:pPr>
              <a:spcBef>
                <a:spcPct val="20000"/>
              </a:spcBef>
              <a:defRPr/>
            </a:pPr>
            <a:r>
              <a:rPr lang="en-US" sz="2200" dirty="0" err="1" smtClean="0">
                <a:latin typeface="Calibri" pitchFamily="34" charset="0"/>
              </a:rPr>
              <a:t>Kebijakan</a:t>
            </a:r>
            <a:r>
              <a:rPr lang="en-US" sz="2200" dirty="0" smtClean="0">
                <a:latin typeface="Calibri" pitchFamily="34" charset="0"/>
              </a:rPr>
              <a:t> SPMI b</a:t>
            </a:r>
            <a:r>
              <a:rPr lang="id-ID" sz="2200" dirty="0" smtClean="0">
                <a:latin typeface="Calibri" pitchFamily="34" charset="0"/>
              </a:rPr>
              <a:t>erlaku untuk semua unit dalam PT a.l:</a:t>
            </a:r>
            <a:r>
              <a:rPr lang="en-US" sz="2200" dirty="0" smtClean="0">
                <a:latin typeface="Calibri" pitchFamily="34" charset="0"/>
              </a:rPr>
              <a:t> </a:t>
            </a:r>
            <a:r>
              <a:rPr lang="id-ID" sz="2200" dirty="0" smtClean="0">
                <a:latin typeface="Calibri" pitchFamily="34" charset="0"/>
              </a:rPr>
              <a:t>PT, Fakultas, Jurusan, Prodi, Lembaga, Pusat Studi, Biro  dll</a:t>
            </a:r>
            <a:endParaRPr lang="en-US" sz="22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1023295" y="4113713"/>
            <a:ext cx="7642785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4. Luas </a:t>
            </a:r>
            <a:r>
              <a:rPr lang="en-US" sz="2700" b="1" dirty="0" err="1">
                <a:solidFill>
                  <a:srgbClr val="FF0000"/>
                </a:solidFill>
              </a:rPr>
              <a:t>Lingkup</a:t>
            </a:r>
            <a:r>
              <a:rPr lang="en-US" sz="2700" b="1" dirty="0">
                <a:solidFill>
                  <a:srgbClr val="FF0000"/>
                </a:solidFill>
              </a:rPr>
              <a:t> dan </a:t>
            </a:r>
            <a:r>
              <a:rPr lang="en-US" sz="2700" b="1" dirty="0" err="1">
                <a:solidFill>
                  <a:srgbClr val="FF0000"/>
                </a:solidFill>
              </a:rPr>
              <a:t>Keberlakuan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</a:rPr>
              <a:t>Kebijakan</a:t>
            </a:r>
            <a:r>
              <a:rPr lang="en-US" sz="2700" b="1" dirty="0" smtClean="0">
                <a:solidFill>
                  <a:srgbClr val="FF0000"/>
                </a:solidFill>
              </a:rPr>
              <a:t> SPMI</a:t>
            </a:r>
            <a:endParaRPr lang="en-US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42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2112" y="1739293"/>
            <a:ext cx="6845339" cy="3514025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r>
              <a:rPr lang="en-US" altLang="en-US" dirty="0"/>
              <a:t>≈ Glossary. </a:t>
            </a:r>
          </a:p>
          <a:p>
            <a:r>
              <a:rPr lang="en-US" altLang="en-US" dirty="0" err="1"/>
              <a:t>Merupakan</a:t>
            </a:r>
            <a:r>
              <a:rPr lang="en-US" altLang="en-US" dirty="0"/>
              <a:t> daftar </a:t>
            </a:r>
            <a:r>
              <a:rPr lang="en-US" altLang="en-US" dirty="0" err="1"/>
              <a:t>istilah</a:t>
            </a:r>
            <a:r>
              <a:rPr lang="en-US" altLang="en-US" dirty="0"/>
              <a:t> (kata) </a:t>
            </a:r>
            <a:r>
              <a:rPr lang="en-US" altLang="en-US" dirty="0" err="1"/>
              <a:t>penting</a:t>
            </a:r>
            <a:r>
              <a:rPr lang="en-US" altLang="en-US" dirty="0"/>
              <a:t> </a:t>
            </a:r>
            <a:r>
              <a:rPr lang="en-US" altLang="en-US" dirty="0" err="1"/>
              <a:t>beserta</a:t>
            </a:r>
            <a:r>
              <a:rPr lang="en-US" altLang="en-US" dirty="0"/>
              <a:t> </a:t>
            </a:r>
            <a:r>
              <a:rPr lang="en-US" altLang="en-US" dirty="0" err="1"/>
              <a:t>penjelasannya</a:t>
            </a:r>
            <a:r>
              <a:rPr lang="en-US" altLang="en-US" dirty="0"/>
              <a:t>. </a:t>
            </a:r>
          </a:p>
          <a:p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memastikan</a:t>
            </a:r>
            <a:r>
              <a:rPr lang="en-US" altLang="en-US" dirty="0"/>
              <a:t> </a:t>
            </a:r>
            <a:r>
              <a:rPr lang="en-US" altLang="en-US" dirty="0" err="1"/>
              <a:t>bahwa</a:t>
            </a:r>
            <a:r>
              <a:rPr lang="en-US" altLang="en-US" dirty="0"/>
              <a:t> </a:t>
            </a:r>
            <a:r>
              <a:rPr lang="en-US" altLang="en-US" dirty="0" err="1"/>
              <a:t>pembaca</a:t>
            </a:r>
            <a:r>
              <a:rPr lang="en-US" altLang="en-US" dirty="0"/>
              <a:t> </a:t>
            </a:r>
            <a:r>
              <a:rPr lang="en-US" altLang="en-US" dirty="0" err="1"/>
              <a:t>memiliki</a:t>
            </a:r>
            <a:r>
              <a:rPr lang="en-US" altLang="en-US" dirty="0"/>
              <a:t> </a:t>
            </a:r>
            <a:r>
              <a:rPr lang="en-US" altLang="en-US" dirty="0" err="1"/>
              <a:t>persepsi</a:t>
            </a:r>
            <a:r>
              <a:rPr lang="en-US" altLang="en-US" dirty="0"/>
              <a:t> / </a:t>
            </a:r>
            <a:r>
              <a:rPr lang="en-US" altLang="en-US" dirty="0" err="1"/>
              <a:t>pemahaman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terhadap</a:t>
            </a:r>
            <a:r>
              <a:rPr lang="en-US" altLang="en-US" dirty="0"/>
              <a:t> </a:t>
            </a:r>
            <a:r>
              <a:rPr lang="en-US" altLang="en-US" dirty="0" err="1"/>
              <a:t>istilah</a:t>
            </a:r>
            <a:r>
              <a:rPr lang="en-US" altLang="en-US" dirty="0"/>
              <a:t> </a:t>
            </a:r>
            <a:r>
              <a:rPr lang="en-US" altLang="en-US" dirty="0" err="1"/>
              <a:t>penting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SPMI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1333501" y="1050537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5. </a:t>
            </a:r>
            <a:r>
              <a:rPr lang="en-US" sz="2700" b="1" dirty="0" err="1">
                <a:solidFill>
                  <a:srgbClr val="FF0000"/>
                </a:solidFill>
              </a:rPr>
              <a:t>Definisi</a:t>
            </a:r>
            <a:r>
              <a:rPr lang="en-US" sz="2700" b="1" dirty="0">
                <a:solidFill>
                  <a:srgbClr val="FF0000"/>
                </a:solidFill>
              </a:rPr>
              <a:t> / </a:t>
            </a:r>
            <a:r>
              <a:rPr lang="en-US" sz="2700" b="1" dirty="0" err="1">
                <a:solidFill>
                  <a:srgbClr val="FF0000"/>
                </a:solidFill>
              </a:rPr>
              <a:t>Istilah</a:t>
            </a:r>
            <a:endParaRPr lang="en-US" sz="2700" b="1" dirty="0">
              <a:solidFill>
                <a:srgbClr val="FF000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884931" y="794964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780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408" y="1368766"/>
            <a:ext cx="7648309" cy="4968064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Autofit/>
          </a:bodyPr>
          <a:lstStyle/>
          <a:p>
            <a:pPr marL="0" indent="0">
              <a:lnSpc>
                <a:spcPct val="85000"/>
              </a:lnSpc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000" b="1" dirty="0">
                <a:solidFill>
                  <a:srgbClr val="FF0000"/>
                </a:solidFill>
              </a:rPr>
              <a:t>.</a:t>
            </a:r>
            <a:r>
              <a:rPr lang="en-US" sz="2000" b="1" dirty="0"/>
              <a:t> </a:t>
            </a:r>
            <a:r>
              <a:rPr lang="id-ID" sz="2000" b="1" dirty="0"/>
              <a:t>Tujuan </a:t>
            </a:r>
            <a:r>
              <a:rPr lang="en-US" sz="2000" b="1" dirty="0"/>
              <a:t>dan </a:t>
            </a:r>
            <a:r>
              <a:rPr lang="en-US" sz="2000" b="1" dirty="0" err="1"/>
              <a:t>Strategi</a:t>
            </a:r>
            <a:r>
              <a:rPr lang="en-US" sz="2000" b="1" dirty="0"/>
              <a:t> </a:t>
            </a:r>
            <a:r>
              <a:rPr lang="id-ID" sz="2000" b="1" dirty="0"/>
              <a:t>SPMI</a:t>
            </a:r>
            <a:endParaRPr lang="en-US" sz="2000" b="1" dirty="0"/>
          </a:p>
          <a:p>
            <a:pPr marL="0" indent="0">
              <a:lnSpc>
                <a:spcPct val="85000"/>
              </a:lnSpc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sz="2000" dirty="0"/>
              <a:t>     </a:t>
            </a:r>
            <a:r>
              <a:rPr lang="en-US" sz="2000" dirty="0" err="1"/>
              <a:t>Tujuan</a:t>
            </a:r>
            <a:endParaRPr lang="en-US" sz="2000" dirty="0"/>
          </a:p>
          <a:p>
            <a:pPr marL="559594" lvl="1" indent="-259556">
              <a:lnSpc>
                <a:spcPct val="85000"/>
              </a:lnSpc>
              <a:spcBef>
                <a:spcPts val="300"/>
              </a:spcBef>
              <a:defRPr/>
            </a:pPr>
            <a:r>
              <a:rPr lang="id-ID" sz="2000" dirty="0"/>
              <a:t>Menjamin bahwa setiap layanan Dikti kepada pemangku kepentingan dilakukan sesuai Standar SPMI sehingga apabila terjadi penyimpangan, dapat segera dilakukan koreksi</a:t>
            </a:r>
          </a:p>
          <a:p>
            <a:pPr marL="559594" lvl="1" indent="-259556">
              <a:lnSpc>
                <a:spcPct val="85000"/>
              </a:lnSpc>
              <a:spcBef>
                <a:spcPts val="300"/>
              </a:spcBef>
              <a:defRPr/>
            </a:pPr>
            <a:r>
              <a:rPr lang="id-ID" sz="2000" dirty="0"/>
              <a:t>Mewujudkan transparansi dan akuntabilitas publik</a:t>
            </a:r>
          </a:p>
          <a:p>
            <a:pPr marL="559594" lvl="1" indent="-259556">
              <a:lnSpc>
                <a:spcPct val="85000"/>
              </a:lnSpc>
              <a:spcBef>
                <a:spcPts val="300"/>
              </a:spcBef>
              <a:defRPr/>
            </a:pPr>
            <a:r>
              <a:rPr lang="id-ID" sz="2000" dirty="0"/>
              <a:t>Mengajak semua pihak dalam lingkungan PT untuk bekerja mencapai tujuan PT </a:t>
            </a:r>
            <a:r>
              <a:rPr lang="id-ID" sz="2000" b="1" dirty="0"/>
              <a:t>berdasarkan standar </a:t>
            </a:r>
            <a:r>
              <a:rPr lang="id-ID" sz="2000" dirty="0"/>
              <a:t>dan </a:t>
            </a:r>
            <a:r>
              <a:rPr lang="id-ID" sz="2000" b="1" dirty="0"/>
              <a:t>secara </a:t>
            </a:r>
            <a:r>
              <a:rPr lang="id-ID" sz="2000" b="1" dirty="0" smtClean="0"/>
              <a:t>berkelanjutan</a:t>
            </a:r>
            <a:endParaRPr lang="en-US" sz="2000" b="1" dirty="0" smtClean="0"/>
          </a:p>
          <a:p>
            <a:pPr marL="559594" lvl="1" indent="-259556">
              <a:lnSpc>
                <a:spcPct val="85000"/>
              </a:lnSpc>
              <a:spcBef>
                <a:spcPts val="300"/>
              </a:spcBef>
              <a:defRPr/>
            </a:pPr>
            <a:endParaRPr lang="en-US" sz="2000" b="1" dirty="0"/>
          </a:p>
          <a:p>
            <a:pPr marL="0" indent="0">
              <a:lnSpc>
                <a:spcPct val="85000"/>
              </a:lnSpc>
              <a:spcBef>
                <a:spcPts val="300"/>
              </a:spcBef>
              <a:buClr>
                <a:srgbClr val="FF0000"/>
              </a:buClr>
              <a:buNone/>
              <a:defRPr/>
            </a:pPr>
            <a:r>
              <a:rPr lang="en-US" sz="2000" dirty="0" smtClean="0"/>
              <a:t>      </a:t>
            </a:r>
            <a:r>
              <a:rPr lang="en-US" sz="2000" dirty="0" err="1" smtClean="0"/>
              <a:t>Strategi</a:t>
            </a:r>
            <a:endParaRPr lang="en-US" sz="2000" dirty="0"/>
          </a:p>
          <a:p>
            <a:pPr marL="559594" lvl="1" indent="-257175">
              <a:lnSpc>
                <a:spcPct val="85000"/>
              </a:lnSpc>
              <a:spcBef>
                <a:spcPts val="300"/>
              </a:spcBef>
              <a:buSzPct val="106000"/>
              <a:defRPr/>
            </a:pPr>
            <a:r>
              <a:rPr lang="id-ID" sz="2000" dirty="0"/>
              <a:t>Melaksanakan Sosialisasi dan Pelatihan SPM</a:t>
            </a:r>
            <a:r>
              <a:rPr lang="en-US" sz="2000" dirty="0"/>
              <a:t>.</a:t>
            </a:r>
          </a:p>
          <a:p>
            <a:pPr marL="559594" lvl="1" indent="-257175">
              <a:lnSpc>
                <a:spcPct val="85000"/>
              </a:lnSpc>
              <a:spcBef>
                <a:spcPts val="300"/>
              </a:spcBef>
              <a:buSzPct val="106000"/>
              <a:defRPr/>
            </a:pPr>
            <a:r>
              <a:rPr lang="id-ID" sz="2000" dirty="0"/>
              <a:t>Melibatkan seluruh civitas akademika mulai dari perencanaan, pelaksanaan, evaluasi, pengendalian dan peningkatan (PPEPP)</a:t>
            </a:r>
            <a:r>
              <a:rPr lang="en-US" sz="2000" dirty="0"/>
              <a:t>. </a:t>
            </a:r>
          </a:p>
          <a:p>
            <a:pPr marL="559594" lvl="1" indent="-257175">
              <a:lnSpc>
                <a:spcPct val="85000"/>
              </a:lnSpc>
              <a:spcBef>
                <a:spcPts val="300"/>
              </a:spcBef>
              <a:buSzPct val="106000"/>
              <a:defRPr/>
            </a:pPr>
            <a:r>
              <a:rPr lang="en-US" sz="2000" dirty="0"/>
              <a:t>M</a:t>
            </a:r>
            <a:r>
              <a:rPr lang="id-ID" sz="2000" dirty="0"/>
              <a:t>elibatkan alumni, organisasi profesi, dunia usaha dan pemerintah</a:t>
            </a:r>
            <a:r>
              <a:rPr lang="en-US" sz="2000" dirty="0"/>
              <a:t>. </a:t>
            </a:r>
          </a:p>
          <a:p>
            <a:pPr marL="559594" lvl="1" indent="-257175">
              <a:lnSpc>
                <a:spcPct val="85000"/>
              </a:lnSpc>
              <a:spcBef>
                <a:spcPts val="300"/>
              </a:spcBef>
              <a:buSzPct val="106000"/>
              <a:defRPr/>
            </a:pPr>
            <a:r>
              <a:rPr lang="id-ID" sz="2000" dirty="0"/>
              <a:t>Melaksanakan monev dan audit secara rutin</a:t>
            </a:r>
            <a:r>
              <a:rPr lang="en-US" sz="2000" dirty="0"/>
              <a:t>.</a:t>
            </a:r>
            <a:endParaRPr lang="id-ID" sz="2000" dirty="0"/>
          </a:p>
          <a:p>
            <a:pPr marL="559594" lvl="1" indent="-259556">
              <a:lnSpc>
                <a:spcPct val="85000"/>
              </a:lnSpc>
              <a:spcBef>
                <a:spcPts val="300"/>
              </a:spcBef>
              <a:defRPr/>
            </a:pPr>
            <a:endParaRPr lang="id-ID" sz="2000" b="1" dirty="0"/>
          </a:p>
          <a:p>
            <a:pPr marL="0" indent="0">
              <a:lnSpc>
                <a:spcPct val="85000"/>
              </a:lnSpc>
              <a:spcBef>
                <a:spcPts val="300"/>
              </a:spcBef>
              <a:buNone/>
              <a:defRPr/>
            </a:pPr>
            <a:endParaRPr lang="en-US" sz="2000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856408" y="739038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820252" y="483465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35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507" y="1791146"/>
            <a:ext cx="7799294" cy="3926401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2500"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b="1" dirty="0">
                <a:solidFill>
                  <a:srgbClr val="FF0000"/>
                </a:solidFill>
              </a:rPr>
              <a:t>.</a:t>
            </a:r>
            <a:r>
              <a:rPr lang="en-US" b="1" dirty="0"/>
              <a:t> </a:t>
            </a:r>
            <a:r>
              <a:rPr lang="en-US" b="1" dirty="0" err="1"/>
              <a:t>Prinsip</a:t>
            </a:r>
            <a:r>
              <a:rPr lang="en-US" b="1" dirty="0"/>
              <a:t> dan Azas </a:t>
            </a:r>
            <a:r>
              <a:rPr lang="en-US" b="1" dirty="0" err="1"/>
              <a:t>Pelaksanaan</a:t>
            </a:r>
            <a:r>
              <a:rPr lang="en-US" b="1" dirty="0"/>
              <a:t> </a:t>
            </a:r>
            <a:r>
              <a:rPr lang="id-ID" b="1" dirty="0"/>
              <a:t>SPMI</a:t>
            </a:r>
            <a:endParaRPr lang="en-US" b="1" dirty="0"/>
          </a:p>
          <a:p>
            <a:pPr marL="741759" indent="-342900">
              <a:defRPr/>
            </a:pPr>
            <a:r>
              <a:rPr lang="id-ID" dirty="0"/>
              <a:t>Berorientasi p</a:t>
            </a:r>
            <a:r>
              <a:rPr lang="en-US" dirty="0"/>
              <a:t>a</a:t>
            </a:r>
            <a:r>
              <a:rPr lang="id-ID" dirty="0"/>
              <a:t>d</a:t>
            </a:r>
            <a:r>
              <a:rPr lang="en-US" dirty="0"/>
              <a:t>a</a:t>
            </a:r>
            <a:r>
              <a:rPr lang="id-ID" dirty="0"/>
              <a:t> stakeholder (PT dan luar PT)</a:t>
            </a:r>
            <a:r>
              <a:rPr lang="en-US" dirty="0"/>
              <a:t>.</a:t>
            </a:r>
          </a:p>
          <a:p>
            <a:pPr marL="741759" indent="-342900">
              <a:defRPr/>
            </a:pPr>
            <a:r>
              <a:rPr lang="id-ID" dirty="0"/>
              <a:t>Mengutamakan kebenaran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Pengembangan kompetensi personil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Partisipatif dan kolegial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Keseragaman metode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Inovasi dan berkelanjutan</a:t>
            </a:r>
            <a:r>
              <a:rPr lang="en-US" dirty="0" smtClean="0"/>
              <a:t>.</a:t>
            </a:r>
          </a:p>
          <a:p>
            <a:pPr marL="741759" indent="-342900">
              <a:defRPr/>
            </a:pPr>
            <a:r>
              <a:rPr lang="en-US" dirty="0" smtClean="0"/>
              <a:t>… </a:t>
            </a:r>
            <a:r>
              <a:rPr lang="en-US" dirty="0" err="1" smtClean="0"/>
              <a:t>dsb</a:t>
            </a:r>
            <a:r>
              <a:rPr lang="en-US" dirty="0" smtClean="0"/>
              <a:t> (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azas</a:t>
            </a:r>
            <a:r>
              <a:rPr lang="en-US" dirty="0" smtClean="0"/>
              <a:t> yang </a:t>
            </a:r>
            <a:r>
              <a:rPr lang="en-US" dirty="0" err="1" smtClean="0"/>
              <a:t>diterapkan</a:t>
            </a:r>
            <a:r>
              <a:rPr lang="en-US" dirty="0" smtClean="0"/>
              <a:t> PT)</a:t>
            </a:r>
            <a:endParaRPr lang="id-ID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887507" y="982547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727577" y="663388"/>
            <a:ext cx="1128726" cy="890143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923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877" y="1703434"/>
            <a:ext cx="7341545" cy="411466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c.</a:t>
            </a:r>
            <a:r>
              <a:rPr lang="en-US" dirty="0"/>
              <a:t> </a:t>
            </a:r>
            <a:r>
              <a:rPr lang="en-US" b="1" dirty="0" err="1"/>
              <a:t>Manajemen</a:t>
            </a:r>
            <a:r>
              <a:rPr lang="en-US" b="1" dirty="0"/>
              <a:t> </a:t>
            </a:r>
            <a:r>
              <a:rPr lang="id-ID" b="1" dirty="0"/>
              <a:t>SPMI</a:t>
            </a:r>
            <a:endParaRPr lang="en-US" b="1" dirty="0"/>
          </a:p>
          <a:p>
            <a:pPr marL="342900" lvl="1" indent="0">
              <a:spcBef>
                <a:spcPts val="1200"/>
              </a:spcBef>
              <a:buClr>
                <a:srgbClr val="FF0000"/>
              </a:buClr>
              <a:buNone/>
              <a:defRPr/>
            </a:pPr>
            <a:r>
              <a:rPr lang="en-US" sz="2600" dirty="0" err="1"/>
              <a:t>Menguraikan</a:t>
            </a:r>
            <a:r>
              <a:rPr lang="en-US" sz="2600" dirty="0"/>
              <a:t> </a:t>
            </a:r>
            <a:r>
              <a:rPr lang="en-US" sz="2600" dirty="0" err="1"/>
              <a:t>secara</a:t>
            </a:r>
            <a:r>
              <a:rPr lang="en-US" sz="2600" dirty="0"/>
              <a:t> </a:t>
            </a:r>
            <a:r>
              <a:rPr lang="en-US" sz="2600" dirty="0" err="1"/>
              <a:t>garis</a:t>
            </a:r>
            <a:r>
              <a:rPr lang="en-US" sz="2600" dirty="0"/>
              <a:t> </a:t>
            </a:r>
            <a:r>
              <a:rPr lang="en-US" sz="2600" dirty="0" err="1"/>
              <a:t>besar</a:t>
            </a:r>
            <a:r>
              <a:rPr lang="en-US" sz="2600" dirty="0"/>
              <a:t> </a:t>
            </a:r>
            <a:r>
              <a:rPr lang="en-US" sz="2600" dirty="0" err="1" smtClean="0"/>
              <a:t>bagaimana</a:t>
            </a:r>
            <a:r>
              <a:rPr lang="en-US" sz="2600" dirty="0" smtClean="0"/>
              <a:t> </a:t>
            </a:r>
            <a:r>
              <a:rPr lang="en-US" sz="2600" dirty="0"/>
              <a:t>inti </a:t>
            </a:r>
            <a:r>
              <a:rPr lang="en-US" sz="2600" dirty="0" err="1"/>
              <a:t>manajemen</a:t>
            </a:r>
            <a:r>
              <a:rPr lang="en-US" sz="2600" dirty="0"/>
              <a:t> SPMI </a:t>
            </a:r>
            <a:r>
              <a:rPr lang="en-US" sz="2600" dirty="0" err="1"/>
              <a:t>berikut</a:t>
            </a:r>
            <a:r>
              <a:rPr lang="en-US" sz="2600" dirty="0"/>
              <a:t> </a:t>
            </a:r>
            <a:r>
              <a:rPr lang="en-US" sz="2600" dirty="0" err="1" smtClean="0"/>
              <a:t>dilaksanakan</a:t>
            </a:r>
            <a:r>
              <a:rPr lang="en-US" sz="2600" dirty="0" smtClean="0"/>
              <a:t>:</a:t>
            </a:r>
            <a:endParaRPr lang="id-ID" sz="2600" dirty="0"/>
          </a:p>
          <a:p>
            <a:pPr marL="741759" indent="-342900">
              <a:defRPr/>
            </a:pPr>
            <a:r>
              <a:rPr lang="id-ID" sz="2600" dirty="0"/>
              <a:t>Penetapan Standar Dikti</a:t>
            </a:r>
            <a:r>
              <a:rPr lang="en-US" sz="2600" dirty="0"/>
              <a:t>.</a:t>
            </a:r>
            <a:endParaRPr lang="id-ID" sz="2600" dirty="0"/>
          </a:p>
          <a:p>
            <a:pPr marL="741759" indent="-342900">
              <a:defRPr/>
            </a:pPr>
            <a:r>
              <a:rPr lang="id-ID" sz="2600" dirty="0"/>
              <a:t>Pelaksanaan Standar Dikti</a:t>
            </a:r>
            <a:r>
              <a:rPr lang="en-US" sz="2600" dirty="0"/>
              <a:t>.</a:t>
            </a:r>
            <a:r>
              <a:rPr lang="id-ID" sz="2600" dirty="0"/>
              <a:t> </a:t>
            </a:r>
          </a:p>
          <a:p>
            <a:pPr marL="741759" indent="-342900">
              <a:defRPr/>
            </a:pPr>
            <a:r>
              <a:rPr lang="id-ID" sz="2600" dirty="0"/>
              <a:t>Evaluasi  (Pelaksanaan) Standar Dikti</a:t>
            </a:r>
            <a:r>
              <a:rPr lang="en-US" sz="2600" dirty="0"/>
              <a:t>.</a:t>
            </a:r>
            <a:r>
              <a:rPr lang="id-ID" sz="2600" dirty="0"/>
              <a:t>  </a:t>
            </a:r>
          </a:p>
          <a:p>
            <a:pPr marL="741759" indent="-342900">
              <a:defRPr/>
            </a:pPr>
            <a:r>
              <a:rPr lang="id-ID" sz="2600" dirty="0"/>
              <a:t>Pengendalian (Pelaksanaan) Standar Dikti</a:t>
            </a:r>
            <a:r>
              <a:rPr lang="en-US" sz="2600" dirty="0"/>
              <a:t>.</a:t>
            </a:r>
            <a:r>
              <a:rPr lang="id-ID" sz="2600" dirty="0"/>
              <a:t> </a:t>
            </a:r>
          </a:p>
          <a:p>
            <a:pPr marL="741759" indent="-342900">
              <a:defRPr/>
            </a:pPr>
            <a:r>
              <a:rPr lang="id-ID" sz="2600" dirty="0"/>
              <a:t>Peningkatan Standar Dikti.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983877" y="868683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611036" y="573742"/>
            <a:ext cx="1012184" cy="865926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351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9383" y="1443458"/>
            <a:ext cx="7398123" cy="409673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92500" lnSpcReduction="10000"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d.</a:t>
            </a:r>
            <a:r>
              <a:rPr lang="en-US" dirty="0"/>
              <a:t> </a:t>
            </a:r>
            <a:r>
              <a:rPr lang="en-US" b="1" dirty="0" err="1"/>
              <a:t>Strategi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Melaksanakan</a:t>
            </a:r>
            <a:r>
              <a:rPr lang="en-US" b="1" dirty="0"/>
              <a:t> </a:t>
            </a:r>
            <a:r>
              <a:rPr lang="id-ID" b="1" dirty="0"/>
              <a:t>SPMI</a:t>
            </a:r>
            <a:endParaRPr lang="en-US" b="1" dirty="0"/>
          </a:p>
          <a:p>
            <a:pPr marL="741759" indent="-342900">
              <a:defRPr/>
            </a:pPr>
            <a:r>
              <a:rPr lang="id-ID" dirty="0"/>
              <a:t>Menetapkan UPM/LPPM dan personalianya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Melibatkan seluruh sivitas akademika, mulai dari perencanaan, pelaksanaan, evaluasi, pengendalian, dan peningkatan (PPEPP)</a:t>
            </a:r>
            <a:r>
              <a:rPr lang="en-US" dirty="0"/>
              <a:t>.</a:t>
            </a:r>
            <a:r>
              <a:rPr lang="id-ID" dirty="0"/>
              <a:t> </a:t>
            </a:r>
          </a:p>
          <a:p>
            <a:pPr marL="741759" indent="-342900">
              <a:defRPr/>
            </a:pPr>
            <a:r>
              <a:rPr lang="id-ID" dirty="0"/>
              <a:t>Melibatkan alumni, organisasi profesi, dunia usaha dan pemerintah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Melaksanakan Sosialisasi dan Pelatihan SPMI</a:t>
            </a:r>
            <a:r>
              <a:rPr lang="en-US" dirty="0"/>
              <a:t>.</a:t>
            </a:r>
            <a:endParaRPr lang="id-ID" dirty="0"/>
          </a:p>
          <a:p>
            <a:pPr marL="741759" indent="-342900">
              <a:defRPr/>
            </a:pPr>
            <a:r>
              <a:rPr lang="id-ID" dirty="0"/>
              <a:t>Melaksanakan Monev dan Audit secara rutin</a:t>
            </a:r>
            <a:r>
              <a:rPr lang="en-US" dirty="0" smtClean="0"/>
              <a:t>.</a:t>
            </a:r>
          </a:p>
          <a:p>
            <a:pPr marL="741759" indent="-342900">
              <a:defRPr/>
            </a:pPr>
            <a:r>
              <a:rPr lang="en-US" dirty="0" smtClean="0"/>
              <a:t>…. </a:t>
            </a:r>
            <a:r>
              <a:rPr lang="en-US" dirty="0" err="1" smtClean="0"/>
              <a:t>dsb</a:t>
            </a:r>
            <a:endParaRPr lang="id-ID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1037666" y="714793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847145" y="459220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37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4913" y="1616951"/>
            <a:ext cx="7484980" cy="4150518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e.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beserta</a:t>
            </a:r>
            <a:r>
              <a:rPr lang="en-US" dirty="0"/>
              <a:t> </a:t>
            </a:r>
            <a:r>
              <a:rPr lang="en-US" dirty="0" err="1"/>
              <a:t>Tupoksi</a:t>
            </a:r>
            <a:endParaRPr lang="en-US" dirty="0"/>
          </a:p>
          <a:p>
            <a:pPr marL="342900" lvl="1" indent="0">
              <a:spcBef>
                <a:spcPts val="1200"/>
              </a:spcBef>
              <a:buNone/>
              <a:defRPr/>
            </a:pPr>
            <a:r>
              <a:rPr lang="en-US" sz="2300" dirty="0" err="1" smtClean="0"/>
              <a:t>Uraian</a:t>
            </a:r>
            <a:r>
              <a:rPr lang="en-US" sz="2300" dirty="0" smtClean="0"/>
              <a:t>/</a:t>
            </a:r>
            <a:r>
              <a:rPr lang="en-US" sz="2300" dirty="0" err="1" smtClean="0"/>
              <a:t>deskripsi</a:t>
            </a:r>
            <a:r>
              <a:rPr lang="en-US" sz="2300" dirty="0" smtClean="0"/>
              <a:t> </a:t>
            </a:r>
            <a:r>
              <a:rPr lang="en-US" sz="2300" dirty="0" err="1"/>
              <a:t>tentang</a:t>
            </a:r>
            <a:r>
              <a:rPr lang="en-US" sz="2300" dirty="0"/>
              <a:t> unit atau </a:t>
            </a:r>
            <a:r>
              <a:rPr lang="en-US" sz="2300" dirty="0" err="1"/>
              <a:t>pejabat</a:t>
            </a:r>
            <a:r>
              <a:rPr lang="en-US" sz="2300" dirty="0"/>
              <a:t> </a:t>
            </a:r>
            <a:r>
              <a:rPr lang="en-US" sz="2300" dirty="0" err="1"/>
              <a:t>penanggung</a:t>
            </a:r>
            <a:r>
              <a:rPr lang="en-US" sz="2300" dirty="0"/>
              <a:t> </a:t>
            </a:r>
            <a:r>
              <a:rPr lang="en-US" sz="2300" dirty="0" err="1"/>
              <a:t>jawab</a:t>
            </a:r>
            <a:r>
              <a:rPr lang="en-US" sz="2300" dirty="0"/>
              <a:t> </a:t>
            </a:r>
            <a:r>
              <a:rPr lang="en-US" sz="2300" dirty="0" err="1"/>
              <a:t>implementasi</a:t>
            </a:r>
            <a:r>
              <a:rPr lang="en-US" sz="2300" dirty="0"/>
              <a:t> SPMI </a:t>
            </a:r>
            <a:r>
              <a:rPr lang="en-US" sz="2300" dirty="0" err="1"/>
              <a:t>Perguruan</a:t>
            </a:r>
            <a:r>
              <a:rPr lang="en-US" sz="2300" dirty="0"/>
              <a:t> Tinggi. </a:t>
            </a:r>
            <a:endParaRPr lang="en-US" sz="2300" dirty="0" smtClean="0"/>
          </a:p>
          <a:p>
            <a:pPr marL="342900" lvl="1" indent="0">
              <a:spcBef>
                <a:spcPts val="1200"/>
              </a:spcBef>
              <a:buNone/>
              <a:defRPr/>
            </a:pPr>
            <a:r>
              <a:rPr lang="en-US" sz="2300" dirty="0" err="1" smtClean="0"/>
              <a:t>Termasuk</a:t>
            </a:r>
            <a:r>
              <a:rPr lang="en-US" sz="2300" dirty="0" smtClean="0"/>
              <a:t> di </a:t>
            </a:r>
            <a:r>
              <a:rPr lang="en-US" sz="2300" dirty="0" err="1" smtClean="0"/>
              <a:t>sini</a:t>
            </a:r>
            <a:r>
              <a:rPr lang="en-US" sz="2300" dirty="0" smtClean="0"/>
              <a:t> </a:t>
            </a:r>
            <a:r>
              <a:rPr lang="en-US" sz="2300" dirty="0" err="1"/>
              <a:t>adalah</a:t>
            </a:r>
            <a:r>
              <a:rPr lang="en-US" sz="2300" dirty="0"/>
              <a:t> </a:t>
            </a:r>
            <a:r>
              <a:rPr lang="en-US" sz="2300" dirty="0" err="1"/>
              <a:t>struktur</a:t>
            </a:r>
            <a:r>
              <a:rPr lang="en-US" sz="2300" dirty="0"/>
              <a:t> </a:t>
            </a:r>
            <a:r>
              <a:rPr lang="en-US" sz="2300" dirty="0" err="1"/>
              <a:t>organisasi</a:t>
            </a:r>
            <a:r>
              <a:rPr lang="en-US" sz="2300" dirty="0"/>
              <a:t>, </a:t>
            </a:r>
            <a:r>
              <a:rPr lang="en-US" sz="2300" dirty="0" err="1"/>
              <a:t>tugas</a:t>
            </a:r>
            <a:r>
              <a:rPr lang="en-US" sz="2300" dirty="0"/>
              <a:t> dan </a:t>
            </a:r>
            <a:r>
              <a:rPr lang="en-US" sz="2300" dirty="0" err="1"/>
              <a:t>fungsi</a:t>
            </a:r>
            <a:r>
              <a:rPr lang="en-US" sz="2300" dirty="0"/>
              <a:t> organ, </a:t>
            </a:r>
            <a:r>
              <a:rPr lang="en-US" sz="2300" dirty="0" err="1"/>
              <a:t>hubungan</a:t>
            </a:r>
            <a:r>
              <a:rPr lang="en-US" sz="2300" dirty="0"/>
              <a:t> atau </a:t>
            </a:r>
            <a:r>
              <a:rPr lang="en-US" sz="2300" dirty="0" err="1"/>
              <a:t>mekanisme</a:t>
            </a:r>
            <a:r>
              <a:rPr lang="en-US" sz="2300" dirty="0"/>
              <a:t> </a:t>
            </a:r>
            <a:r>
              <a:rPr lang="en-US" sz="2300" dirty="0" err="1"/>
              <a:t>kerja</a:t>
            </a:r>
            <a:r>
              <a:rPr lang="en-US" sz="2300" dirty="0"/>
              <a:t> </a:t>
            </a:r>
            <a:r>
              <a:rPr lang="en-US" sz="2300" dirty="0" err="1"/>
              <a:t>antara</a:t>
            </a:r>
            <a:r>
              <a:rPr lang="en-US" sz="2300" dirty="0"/>
              <a:t> unit </a:t>
            </a:r>
            <a:r>
              <a:rPr lang="en-US" sz="2300" dirty="0" err="1"/>
              <a:t>tersebut</a:t>
            </a:r>
            <a:r>
              <a:rPr lang="en-US" sz="2300" dirty="0"/>
              <a:t> </a:t>
            </a:r>
            <a:r>
              <a:rPr lang="en-US" sz="2300" dirty="0" err="1"/>
              <a:t>dengan</a:t>
            </a:r>
            <a:r>
              <a:rPr lang="en-US" sz="2300" dirty="0"/>
              <a:t> unit atau </a:t>
            </a:r>
            <a:r>
              <a:rPr lang="en-US" sz="2300" dirty="0" err="1"/>
              <a:t>pejabat</a:t>
            </a:r>
            <a:r>
              <a:rPr lang="en-US" sz="2300" dirty="0"/>
              <a:t> </a:t>
            </a:r>
            <a:r>
              <a:rPr lang="en-US" sz="2300" dirty="0" err="1"/>
              <a:t>struktural</a:t>
            </a:r>
            <a:r>
              <a:rPr lang="en-US" sz="2300" dirty="0"/>
              <a:t> lain pada </a:t>
            </a:r>
            <a:r>
              <a:rPr lang="en-US" sz="2300" dirty="0" err="1"/>
              <a:t>semua</a:t>
            </a:r>
            <a:r>
              <a:rPr lang="en-US" sz="2300" dirty="0"/>
              <a:t> </a:t>
            </a:r>
            <a:r>
              <a:rPr lang="en-US" sz="2300" dirty="0" err="1"/>
              <a:t>aras</a:t>
            </a:r>
            <a:r>
              <a:rPr lang="en-US" sz="2300" dirty="0"/>
              <a:t> di </a:t>
            </a:r>
            <a:r>
              <a:rPr lang="en-US" sz="2300" dirty="0" err="1"/>
              <a:t>dalam</a:t>
            </a:r>
            <a:r>
              <a:rPr lang="en-US" sz="2300" dirty="0"/>
              <a:t> </a:t>
            </a:r>
            <a:r>
              <a:rPr lang="en-US" sz="2300" dirty="0" err="1"/>
              <a:t>Perguruan</a:t>
            </a:r>
            <a:r>
              <a:rPr lang="en-US" sz="2300" dirty="0"/>
              <a:t> Tinggi</a:t>
            </a:r>
            <a:r>
              <a:rPr lang="id-ID" sz="2300" dirty="0"/>
              <a:t>. </a:t>
            </a:r>
            <a:endParaRPr lang="en-US" sz="2300" dirty="0" smtClean="0"/>
          </a:p>
          <a:p>
            <a:pPr marL="342900" lvl="1" indent="0">
              <a:spcBef>
                <a:spcPts val="1200"/>
              </a:spcBef>
              <a:buNone/>
              <a:defRPr/>
            </a:pPr>
            <a:r>
              <a:rPr lang="id-ID" sz="2300" dirty="0" smtClean="0"/>
              <a:t>Bila </a:t>
            </a:r>
            <a:r>
              <a:rPr lang="id-ID" sz="2300" dirty="0"/>
              <a:t>perlu dilengkapi dengan diagram </a:t>
            </a:r>
            <a:r>
              <a:rPr lang="en-US" sz="2300" dirty="0"/>
              <a:t>.</a:t>
            </a:r>
            <a:endParaRPr lang="id-ID" sz="2300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974913" y="859437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918863" y="731650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25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"/>
          <p:cNvSpPr txBox="1">
            <a:spLocks noChangeArrowheads="1"/>
          </p:cNvSpPr>
          <p:nvPr/>
        </p:nvSpPr>
        <p:spPr bwMode="auto">
          <a:xfrm>
            <a:off x="674169" y="634039"/>
            <a:ext cx="661193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Membangun </a:t>
            </a:r>
            <a:r>
              <a:rPr lang="en-US" sz="2600" b="1" dirty="0" err="1" smtClean="0">
                <a:solidFill>
                  <a:srgbClr val="002060"/>
                </a:solidFill>
                <a:latin typeface="Calibri" pitchFamily="34" charset="0"/>
              </a:rPr>
              <a:t>dan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Calibri" pitchFamily="34" charset="0"/>
              </a:rPr>
              <a:t>Mengimplementasikan</a:t>
            </a:r>
            <a:r>
              <a:rPr lang="en-US" sz="2600" b="1" dirty="0" smtClean="0">
                <a:solidFill>
                  <a:srgbClr val="002060"/>
                </a:solidFill>
                <a:latin typeface="Calibri" pitchFamily="34" charset="0"/>
              </a:rPr>
              <a:t> SPMI</a:t>
            </a:r>
            <a:endParaRPr lang="id-ID" sz="26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18" name="AutoShape 6"/>
          <p:cNvSpPr>
            <a:spLocks noChangeArrowheads="1"/>
          </p:cNvSpPr>
          <p:nvPr/>
        </p:nvSpPr>
        <p:spPr bwMode="auto">
          <a:xfrm>
            <a:off x="2085016" y="3947712"/>
            <a:ext cx="1689100" cy="1371600"/>
          </a:xfrm>
          <a:prstGeom prst="flowChartAlternateProcess">
            <a:avLst/>
          </a:prstGeom>
          <a:solidFill>
            <a:srgbClr val="666699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206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d-ID" sz="1600" b="1">
                <a:solidFill>
                  <a:schemeClr val="bg1"/>
                </a:solidFill>
                <a:latin typeface="Calibri" pitchFamily="34" charset="0"/>
              </a:rPr>
              <a:t>Pen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ingkatan </a:t>
            </a:r>
          </a:p>
          <a:p>
            <a:pPr algn="ctr" eaLnBrk="1" hangingPunct="1"/>
            <a:r>
              <a:rPr lang="id-ID" sz="1600" b="1">
                <a:solidFill>
                  <a:schemeClr val="bg1"/>
                </a:solidFill>
                <a:latin typeface="Calibri" pitchFamily="34" charset="0"/>
              </a:rPr>
              <a:t>SP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 rot="10617175">
            <a:off x="3751890" y="4283123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  <p:sp>
        <p:nvSpPr>
          <p:cNvPr id="22" name="AutoShape 8"/>
          <p:cNvSpPr>
            <a:spLocks noChangeArrowheads="1"/>
          </p:cNvSpPr>
          <p:nvPr/>
        </p:nvSpPr>
        <p:spPr bwMode="auto">
          <a:xfrm>
            <a:off x="4078915" y="3947712"/>
            <a:ext cx="1676400" cy="1371600"/>
          </a:xfrm>
          <a:prstGeom prst="flowChartAlternateProcess">
            <a:avLst/>
          </a:prstGeom>
          <a:solidFill>
            <a:srgbClr val="666699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206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Evaluasi dan 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Pengendalian </a:t>
            </a:r>
          </a:p>
          <a:p>
            <a:pPr algn="ctr" eaLnBrk="1" hangingPunct="1"/>
            <a:r>
              <a:rPr lang="id-ID" sz="1600" b="1">
                <a:solidFill>
                  <a:schemeClr val="bg1"/>
                </a:solidFill>
                <a:latin typeface="Calibri" pitchFamily="34" charset="0"/>
              </a:rPr>
              <a:t>SP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 rot="10617175">
            <a:off x="5777540" y="4252512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r>
              <a:rPr lang="id-ID" dirty="0"/>
              <a:t>   </a:t>
            </a:r>
          </a:p>
        </p:txBody>
      </p:sp>
      <p:sp>
        <p:nvSpPr>
          <p:cNvPr id="24" name="AutoShape 10"/>
          <p:cNvSpPr>
            <a:spLocks noChangeArrowheads="1"/>
          </p:cNvSpPr>
          <p:nvPr/>
        </p:nvSpPr>
        <p:spPr bwMode="auto">
          <a:xfrm>
            <a:off x="6060115" y="3947712"/>
            <a:ext cx="1752600" cy="1371600"/>
          </a:xfrm>
          <a:prstGeom prst="flowChartAlternateProcess">
            <a:avLst/>
          </a:prstGeom>
          <a:solidFill>
            <a:srgbClr val="666699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206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Penerapan</a:t>
            </a:r>
          </a:p>
          <a:p>
            <a:pPr algn="ctr" eaLnBrk="1" hangingPunct="1"/>
            <a:r>
              <a:rPr lang="id-ID" sz="1600" b="1">
                <a:solidFill>
                  <a:schemeClr val="bg1"/>
                </a:solidFill>
                <a:latin typeface="Calibri" pitchFamily="34" charset="0"/>
              </a:rPr>
              <a:t>S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PMI</a:t>
            </a:r>
          </a:p>
          <a:p>
            <a:pPr algn="ctr" eaLnBrk="1" hangingPunct="1"/>
            <a:r>
              <a:rPr lang="en-US" sz="1600" b="1">
                <a:solidFill>
                  <a:schemeClr val="bg1"/>
                </a:solidFill>
                <a:latin typeface="Calibri" pitchFamily="34" charset="0"/>
              </a:rPr>
              <a:t>(al: Pelembagaan)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 rot="5400000">
            <a:off x="7012615" y="3376212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endParaRPr lang="id-ID"/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2085016" y="2271312"/>
            <a:ext cx="1155700" cy="1371600"/>
          </a:xfrm>
          <a:prstGeom prst="flowChartAlternateProcess">
            <a:avLst/>
          </a:prstGeom>
          <a:solidFill>
            <a:srgbClr val="00206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Dokumen/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Buku</a:t>
            </a:r>
          </a:p>
          <a:p>
            <a:pPr algn="ctr" eaLnBrk="1" hangingPunct="1"/>
            <a:r>
              <a:rPr lang="en-US" sz="1600" b="1" dirty="0" err="1">
                <a:solidFill>
                  <a:schemeClr val="bg1"/>
                </a:solidFill>
                <a:latin typeface="Calibri" pitchFamily="34" charset="0"/>
              </a:rPr>
              <a:t>Kebijakan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SPMI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7" name="AutoShape 14"/>
          <p:cNvSpPr>
            <a:spLocks noChangeArrowheads="1"/>
          </p:cNvSpPr>
          <p:nvPr/>
        </p:nvSpPr>
        <p:spPr bwMode="auto">
          <a:xfrm>
            <a:off x="3240715" y="2499912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endParaRPr lang="id-ID"/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>
            <a:off x="3621716" y="2271312"/>
            <a:ext cx="1155700" cy="1371600"/>
          </a:xfrm>
          <a:prstGeom prst="flowChartAlternateProcess">
            <a:avLst/>
          </a:prstGeom>
          <a:solidFill>
            <a:srgbClr val="00206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Dokumen/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Buku</a:t>
            </a:r>
          </a:p>
          <a:p>
            <a:pPr algn="ctr" eaLnBrk="1" hangingPunct="1"/>
            <a:r>
              <a:rPr lang="en-US" sz="1600" b="1" dirty="0">
                <a:solidFill>
                  <a:schemeClr val="bg1"/>
                </a:solidFill>
                <a:latin typeface="Calibri" pitchFamily="34" charset="0"/>
              </a:rPr>
              <a:t>Manual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SPMI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" name="AutoShape 16"/>
          <p:cNvSpPr>
            <a:spLocks noChangeArrowheads="1"/>
          </p:cNvSpPr>
          <p:nvPr/>
        </p:nvSpPr>
        <p:spPr bwMode="auto">
          <a:xfrm>
            <a:off x="4764715" y="2499912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endParaRPr lang="id-ID"/>
          </a:p>
        </p:txBody>
      </p:sp>
      <p:sp>
        <p:nvSpPr>
          <p:cNvPr id="30" name="AutoShape 17"/>
          <p:cNvSpPr>
            <a:spLocks noChangeArrowheads="1"/>
          </p:cNvSpPr>
          <p:nvPr/>
        </p:nvSpPr>
        <p:spPr bwMode="auto">
          <a:xfrm>
            <a:off x="5145715" y="2271312"/>
            <a:ext cx="1143000" cy="1371600"/>
          </a:xfrm>
          <a:prstGeom prst="flowChartAlternateProcess">
            <a:avLst/>
          </a:prstGeom>
          <a:solidFill>
            <a:srgbClr val="00206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Dokumen/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Buku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Standar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SPMI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1" name="AutoShape 18"/>
          <p:cNvSpPr>
            <a:spLocks noChangeArrowheads="1"/>
          </p:cNvSpPr>
          <p:nvPr/>
        </p:nvSpPr>
        <p:spPr bwMode="auto">
          <a:xfrm rot="10800000">
            <a:off x="1323015" y="2576112"/>
            <a:ext cx="762000" cy="2209800"/>
          </a:xfrm>
          <a:prstGeom prst="curvedLeftArrow">
            <a:avLst>
              <a:gd name="adj1" fmla="val 58000"/>
              <a:gd name="adj2" fmla="val 116000"/>
              <a:gd name="adj3" fmla="val 37495"/>
            </a:avLst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isometricOffAxis1Right"/>
            <a:lightRig rig="threePt" dir="t"/>
          </a:scene3d>
          <a:sp3d prstMaterial="metal"/>
        </p:spPr>
        <p:txBody>
          <a:bodyPr wrap="none" anchor="ctr"/>
          <a:lstStyle/>
          <a:p>
            <a:endParaRPr lang="id-ID"/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875652" y="2815716"/>
            <a:ext cx="461665" cy="1668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 vert="eaVert" wrap="square">
            <a:spAutoFit/>
          </a:bodyPr>
          <a:lstStyle/>
          <a:p>
            <a:pPr algn="ctr" eaLnBrk="1" hangingPunct="1"/>
            <a:r>
              <a:rPr lang="en-US" b="1" i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Kaizen</a:t>
            </a:r>
            <a:r>
              <a:rPr lang="en-US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id-ID" b="1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SPMI</a:t>
            </a:r>
            <a:endParaRPr lang="en-US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AutoShape 16"/>
          <p:cNvSpPr>
            <a:spLocks noChangeArrowheads="1"/>
          </p:cNvSpPr>
          <p:nvPr/>
        </p:nvSpPr>
        <p:spPr bwMode="auto">
          <a:xfrm>
            <a:off x="6288715" y="2499912"/>
            <a:ext cx="3048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B0F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rgbClr val="0070C0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endParaRPr lang="id-ID"/>
          </a:p>
        </p:txBody>
      </p:sp>
      <p:sp>
        <p:nvSpPr>
          <p:cNvPr id="34" name="AutoShape 17"/>
          <p:cNvSpPr>
            <a:spLocks noChangeArrowheads="1"/>
          </p:cNvSpPr>
          <p:nvPr/>
        </p:nvSpPr>
        <p:spPr bwMode="auto">
          <a:xfrm>
            <a:off x="6669715" y="2271312"/>
            <a:ext cx="1143000" cy="1371600"/>
          </a:xfrm>
          <a:prstGeom prst="flowChartAlternateProcess">
            <a:avLst/>
          </a:prstGeom>
          <a:solidFill>
            <a:srgbClr val="002060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contourW="127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Dokumen/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Buku</a:t>
            </a: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Formulir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id-ID" sz="1600" b="1" dirty="0">
                <a:solidFill>
                  <a:schemeClr val="bg1"/>
                </a:solidFill>
                <a:latin typeface="Calibri" pitchFamily="34" charset="0"/>
              </a:rPr>
              <a:t>SPMI</a:t>
            </a:r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0115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9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  <p:bldP spid="3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158" y="1568393"/>
            <a:ext cx="7232127" cy="393593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f.</a:t>
            </a:r>
            <a:r>
              <a:rPr lang="en-US" dirty="0"/>
              <a:t> Daftar </a:t>
            </a:r>
            <a:r>
              <a:rPr lang="en-US" dirty="0" err="1"/>
              <a:t>Standar</a:t>
            </a:r>
            <a:r>
              <a:rPr lang="en-US" dirty="0"/>
              <a:t> dan Manual</a:t>
            </a:r>
          </a:p>
          <a:p>
            <a:pPr lvl="1">
              <a:defRPr/>
            </a:pPr>
            <a:r>
              <a:rPr lang="id-ID" sz="2100" dirty="0"/>
              <a:t>Daftar semua Standar</a:t>
            </a:r>
          </a:p>
          <a:p>
            <a:pPr marL="676275" lvl="1" indent="-271463">
              <a:buNone/>
              <a:tabLst>
                <a:tab pos="742950" algn="l"/>
              </a:tabLst>
              <a:defRPr/>
            </a:pPr>
            <a:r>
              <a:rPr lang="id-ID" sz="2100" dirty="0"/>
              <a:t>	SN Dikti:</a:t>
            </a:r>
            <a:r>
              <a:rPr lang="en-US" sz="2100" dirty="0"/>
              <a:t> </a:t>
            </a:r>
            <a:r>
              <a:rPr lang="id-ID" sz="2100" dirty="0"/>
              <a:t>Pendidikan (8)</a:t>
            </a:r>
            <a:r>
              <a:rPr lang="en-US" sz="2100" dirty="0"/>
              <a:t>, </a:t>
            </a:r>
            <a:r>
              <a:rPr lang="id-ID" sz="2100" dirty="0"/>
              <a:t>Penelitian (8)</a:t>
            </a:r>
            <a:r>
              <a:rPr lang="en-US" sz="2100" dirty="0"/>
              <a:t>,</a:t>
            </a:r>
            <a:r>
              <a:rPr lang="id-ID" sz="2100" dirty="0"/>
              <a:t> Pengab</a:t>
            </a:r>
            <a:r>
              <a:rPr lang="en-US" sz="2100" dirty="0" err="1"/>
              <a:t>dian</a:t>
            </a:r>
            <a:r>
              <a:rPr lang="en-US" sz="2100" dirty="0"/>
              <a:t> Masyarakat</a:t>
            </a:r>
            <a:r>
              <a:rPr lang="id-ID" sz="2100" dirty="0"/>
              <a:t> (8)</a:t>
            </a:r>
            <a:r>
              <a:rPr lang="en-US" sz="2100" dirty="0"/>
              <a:t>,</a:t>
            </a:r>
            <a:r>
              <a:rPr lang="id-ID" sz="2100" dirty="0"/>
              <a:t> dan Standar yang ditetapkan oleh PT (</a:t>
            </a:r>
            <a:r>
              <a:rPr lang="en-US" sz="2100" dirty="0" err="1"/>
              <a:t>Visi</a:t>
            </a:r>
            <a:r>
              <a:rPr lang="en-US" sz="2100" dirty="0"/>
              <a:t> </a:t>
            </a:r>
            <a:r>
              <a:rPr lang="en-US" sz="2100" dirty="0" err="1"/>
              <a:t>Misi</a:t>
            </a:r>
            <a:r>
              <a:rPr lang="en-US" sz="2100" dirty="0"/>
              <a:t>, K</a:t>
            </a:r>
            <a:r>
              <a:rPr lang="id-ID" sz="2100" dirty="0"/>
              <a:t>emahasiswaan, </a:t>
            </a:r>
            <a:r>
              <a:rPr lang="en-US" sz="2100" dirty="0" err="1"/>
              <a:t>Kerjasama</a:t>
            </a:r>
            <a:r>
              <a:rPr lang="en-US" sz="2100" dirty="0"/>
              <a:t>, </a:t>
            </a:r>
            <a:r>
              <a:rPr lang="id-ID" sz="2100" dirty="0"/>
              <a:t>Sistim Informasi, SIM Akademik dan SIM non Akademik</a:t>
            </a:r>
            <a:r>
              <a:rPr lang="en-US" sz="2100" dirty="0"/>
              <a:t>, </a:t>
            </a:r>
            <a:r>
              <a:rPr lang="en-US" sz="2100" dirty="0" err="1"/>
              <a:t>dll</a:t>
            </a:r>
            <a:r>
              <a:rPr lang="en-US" sz="2100" dirty="0"/>
              <a:t>)</a:t>
            </a:r>
            <a:endParaRPr lang="id-ID" sz="2100" dirty="0"/>
          </a:p>
          <a:p>
            <a:pPr lvl="1">
              <a:defRPr/>
            </a:pPr>
            <a:r>
              <a:rPr lang="id-ID" sz="2100" dirty="0"/>
              <a:t>Daftar semua Manual dan Formulir</a:t>
            </a:r>
            <a:r>
              <a:rPr lang="en-US" sz="2100" dirty="0"/>
              <a:t>. </a:t>
            </a:r>
          </a:p>
          <a:p>
            <a:pPr marL="685800" lvl="2" indent="0">
              <a:buNone/>
              <a:defRPr/>
            </a:pPr>
            <a:r>
              <a:rPr lang="id-ID" sz="2100" dirty="0"/>
              <a:t>Manual PPEPP semua standar</a:t>
            </a:r>
            <a:r>
              <a:rPr lang="en-US" sz="2100" dirty="0"/>
              <a:t>.</a:t>
            </a:r>
            <a:r>
              <a:rPr lang="id-ID" sz="2100" dirty="0"/>
              <a:t> 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912159" y="723757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7936792" y="53722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833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9359" y="1811011"/>
            <a:ext cx="6824382" cy="3818824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85000" lnSpcReduction="20000"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g.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Utama dan Target </a:t>
            </a:r>
            <a:r>
              <a:rPr lang="en-US" dirty="0" err="1"/>
              <a:t>Capaian</a:t>
            </a:r>
            <a:endParaRPr lang="en-US" dirty="0"/>
          </a:p>
          <a:p>
            <a:pPr marL="559594" indent="-259556">
              <a:defRPr/>
            </a:pP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: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ukuran-ukuran</a:t>
            </a:r>
            <a:r>
              <a:rPr lang="en-US" dirty="0"/>
              <a:t> (</a:t>
            </a:r>
            <a:r>
              <a:rPr lang="en-US" dirty="0" err="1"/>
              <a:t>sedapat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kuantitatif</a:t>
            </a:r>
            <a:r>
              <a:rPr lang="en-US" dirty="0"/>
              <a:t>)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ketercapaian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penjaminan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(</a:t>
            </a:r>
            <a:r>
              <a:rPr lang="en-US" dirty="0" err="1"/>
              <a:t>efektivitas</a:t>
            </a:r>
            <a:r>
              <a:rPr lang="en-US" dirty="0"/>
              <a:t> SPMI).</a:t>
            </a:r>
          </a:p>
          <a:p>
            <a:pPr marL="559594" indent="-259556">
              <a:defRPr/>
            </a:pPr>
            <a:r>
              <a:rPr lang="en-US" dirty="0"/>
              <a:t>Target </a:t>
            </a:r>
            <a:r>
              <a:rPr lang="en-US" dirty="0" err="1"/>
              <a:t>Capaian</a:t>
            </a:r>
            <a:r>
              <a:rPr lang="en-US" dirty="0"/>
              <a:t>: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capaian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diharapkan</a:t>
            </a:r>
            <a:r>
              <a:rPr lang="en-US" dirty="0"/>
              <a:t> pada </a:t>
            </a:r>
            <a:r>
              <a:rPr lang="en-US" dirty="0" err="1"/>
              <a:t>kurun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(</a:t>
            </a:r>
            <a:r>
              <a:rPr lang="en-US" dirty="0" err="1"/>
              <a:t>berdasar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i="1" dirty="0"/>
              <a:t>baseline</a:t>
            </a:r>
            <a:r>
              <a:rPr lang="en-US" dirty="0"/>
              <a:t> pada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). </a:t>
            </a:r>
          </a:p>
          <a:p>
            <a:pPr marL="559594" indent="-259556">
              <a:defRPr/>
            </a:pP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dan target </a:t>
            </a:r>
            <a:r>
              <a:rPr lang="en-US" dirty="0" err="1"/>
              <a:t>capain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pada </a:t>
            </a:r>
            <a:r>
              <a:rPr lang="en-US" dirty="0" err="1"/>
              <a:t>dokumen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periodik</a:t>
            </a:r>
            <a:r>
              <a:rPr lang="en-US" dirty="0"/>
              <a:t>.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1369359" y="1013046"/>
            <a:ext cx="6273209" cy="4431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40532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C787AA79-E61A-40F9-A822-3EA4C932F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1453" y="1685504"/>
            <a:ext cx="7102287" cy="400708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/>
          </a:bodyPr>
          <a:lstStyle/>
          <a:p>
            <a:pPr marL="0" indent="0">
              <a:buClr>
                <a:srgbClr val="FF0000"/>
              </a:buClr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g.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Utama dan Target </a:t>
            </a:r>
            <a:r>
              <a:rPr lang="en-US" dirty="0" err="1"/>
              <a:t>Capaian</a:t>
            </a:r>
            <a:endParaRPr lang="en-US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1091455" y="912006"/>
            <a:ext cx="6273209" cy="44319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sz="2700" b="1" dirty="0">
                <a:solidFill>
                  <a:srgbClr val="FF0000"/>
                </a:solidFill>
              </a:rPr>
              <a:t>6. </a:t>
            </a:r>
            <a:r>
              <a:rPr lang="en-US" sz="2700" b="1" dirty="0" err="1">
                <a:solidFill>
                  <a:srgbClr val="FF0000"/>
                </a:solidFill>
              </a:rPr>
              <a:t>Garis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Besar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Kebijakan</a:t>
            </a:r>
            <a:r>
              <a:rPr lang="en-US" sz="2700" b="1" dirty="0">
                <a:solidFill>
                  <a:srgbClr val="FF0000"/>
                </a:solidFill>
              </a:rPr>
              <a:t> SPMI </a:t>
            </a:r>
            <a:r>
              <a:rPr lang="en-US" sz="2700" b="1" dirty="0">
                <a:solidFill>
                  <a:srgbClr val="0070C0"/>
                </a:solidFill>
              </a:rPr>
              <a:t>(</a:t>
            </a:r>
            <a:r>
              <a:rPr lang="en-US" sz="2700" b="1" dirty="0" err="1">
                <a:solidFill>
                  <a:srgbClr val="0070C0"/>
                </a:solidFill>
              </a:rPr>
              <a:t>inspirasi</a:t>
            </a:r>
            <a:r>
              <a:rPr lang="en-US" sz="2700" b="1" dirty="0">
                <a:solidFill>
                  <a:srgbClr val="0070C0"/>
                </a:solidFill>
              </a:rPr>
              <a:t>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BC3A8E40-7971-4999-B76E-18F10EE78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106120"/>
              </p:ext>
            </p:extLst>
          </p:nvPr>
        </p:nvGraphicFramePr>
        <p:xfrm>
          <a:off x="1662606" y="2710778"/>
          <a:ext cx="6177187" cy="242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70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43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501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7551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2223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No</a:t>
                      </a:r>
                    </a:p>
                  </a:txBody>
                  <a:tcPr marL="68573" marR="68573" marT="34294" marB="34294" anchor="ctr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b="1" noProof="0" dirty="0"/>
                        <a:t>Indikator Kinerja</a:t>
                      </a:r>
                    </a:p>
                  </a:txBody>
                  <a:tcPr marL="68573" marR="68573" marT="34294" marB="34294" anchor="ctr"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Baseline</a:t>
                      </a:r>
                    </a:p>
                    <a:p>
                      <a:pPr algn="ctr"/>
                      <a:r>
                        <a:rPr lang="en-US" sz="1400" b="1" dirty="0"/>
                        <a:t>(2018)</a:t>
                      </a:r>
                    </a:p>
                  </a:txBody>
                  <a:tcPr marL="68573" marR="68573" marT="34294" marB="34294" anchor="ctr"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Target </a:t>
                      </a:r>
                      <a:r>
                        <a:rPr lang="en-US" sz="1400" b="1" dirty="0" err="1"/>
                        <a:t>Capaian</a:t>
                      </a:r>
                      <a:endParaRPr lang="en-US" sz="1400" b="1" dirty="0"/>
                    </a:p>
                  </a:txBody>
                  <a:tcPr marL="68573" marR="68573" marT="34294" marB="34294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2020</a:t>
                      </a:r>
                    </a:p>
                  </a:txBody>
                  <a:tcPr marL="68573" marR="68573" marT="34294" marB="34294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2022</a:t>
                      </a:r>
                    </a:p>
                  </a:txBody>
                  <a:tcPr marL="68573" marR="68573" marT="34294" marB="34294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2025</a:t>
                      </a:r>
                    </a:p>
                  </a:txBody>
                  <a:tcPr marL="68573" marR="68573" marT="34294" marB="34294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006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1.</a:t>
                      </a:r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r>
                        <a:rPr lang="id-ID" sz="1400" noProof="0" dirty="0"/>
                        <a:t>Persentase Mahasiswa Lulus Tepat Waktu</a:t>
                      </a:r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90%</a:t>
                      </a:r>
                    </a:p>
                  </a:txBody>
                  <a:tcPr marL="68573" marR="68573" marT="34294" marB="34294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301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2.</a:t>
                      </a:r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r>
                        <a:rPr lang="id-ID" sz="1400" noProof="0" dirty="0"/>
                        <a:t>PS terakreditasi dengan peringkat unggul</a:t>
                      </a:r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70%</a:t>
                      </a:r>
                    </a:p>
                  </a:txBody>
                  <a:tcPr marL="68573" marR="68573" marT="34294" marB="3429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 marL="68573" marR="68573" marT="34294" marB="34294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…..  </a:t>
                      </a:r>
                      <a:r>
                        <a:rPr lang="en-US" sz="1400" dirty="0" err="1"/>
                        <a:t>dst</a:t>
                      </a:r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708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73" marR="68573" marT="34294" marB="34294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489DF9D-A005-4D99-A27E-83C2B2B814D3}"/>
              </a:ext>
            </a:extLst>
          </p:cNvPr>
          <p:cNvSpPr txBox="1"/>
          <p:nvPr/>
        </p:nvSpPr>
        <p:spPr>
          <a:xfrm>
            <a:off x="6988534" y="2358448"/>
            <a:ext cx="851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Contoh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117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xmlns="" id="{B79E0DE3-2427-4707-8308-445C7E338D0C}"/>
              </a:ext>
            </a:extLst>
          </p:cNvPr>
          <p:cNvSpPr txBox="1">
            <a:spLocks/>
          </p:cNvSpPr>
          <p:nvPr/>
        </p:nvSpPr>
        <p:spPr>
          <a:xfrm>
            <a:off x="950259" y="1083025"/>
            <a:ext cx="6794205" cy="37866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57213" indent="-557213">
              <a:spcBef>
                <a:spcPts val="0"/>
              </a:spcBef>
              <a:buFont typeface="+mj-lt"/>
              <a:buAutoNum type="arabicPeriod" startAt="7"/>
              <a:defRPr/>
            </a:pPr>
            <a:r>
              <a:rPr lang="id-ID" sz="2700" b="1" dirty="0">
                <a:solidFill>
                  <a:srgbClr val="FF0000"/>
                </a:solidFill>
                <a:latin typeface="Calibri" pitchFamily="34" charset="0"/>
              </a:rPr>
              <a:t>Informasi singkat tentang dokumen SPMI lain yaitu Manual SPMI</a:t>
            </a:r>
            <a:r>
              <a:rPr lang="en-US" sz="2700" b="1" dirty="0">
                <a:solidFill>
                  <a:srgbClr val="FF0000"/>
                </a:solidFill>
                <a:latin typeface="Calibri" pitchFamily="34" charset="0"/>
              </a:rPr>
              <a:t>,</a:t>
            </a:r>
            <a:r>
              <a:rPr lang="id-ID" sz="2700" b="1" dirty="0">
                <a:solidFill>
                  <a:srgbClr val="FF0000"/>
                </a:solidFill>
                <a:latin typeface="Calibri" pitchFamily="34" charset="0"/>
              </a:rPr>
              <a:t> Standar SPMI (berisi Standar Dikti), Formulir SPMI.</a:t>
            </a: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  <a:p>
            <a:pPr marL="557213" indent="-557213">
              <a:spcBef>
                <a:spcPts val="0"/>
              </a:spcBef>
              <a:buFont typeface="+mj-lt"/>
              <a:buAutoNum type="arabicPeriod" startAt="7"/>
              <a:defRPr/>
            </a:pP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  <a:p>
            <a:pPr marL="557213" indent="-557213">
              <a:lnSpc>
                <a:spcPct val="85000"/>
              </a:lnSpc>
              <a:spcBef>
                <a:spcPts val="225"/>
              </a:spcBef>
              <a:buFont typeface="+mj-lt"/>
              <a:buAutoNum type="arabicPeriod" startAt="7"/>
              <a:defRPr/>
            </a:pPr>
            <a:r>
              <a:rPr lang="id-ID" sz="2700" b="1" dirty="0">
                <a:solidFill>
                  <a:srgbClr val="FF0000"/>
                </a:solidFill>
                <a:latin typeface="Calibri" pitchFamily="34" charset="0"/>
              </a:rPr>
              <a:t>Hubungan Kebijakan SPMI dengan berbagai Dokumen Perguruan Tinggi lain (al: Statuta, Renstra).</a:t>
            </a: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  <a:p>
            <a:pPr marL="557213" indent="-557213">
              <a:lnSpc>
                <a:spcPct val="85000"/>
              </a:lnSpc>
              <a:spcBef>
                <a:spcPts val="225"/>
              </a:spcBef>
              <a:buFont typeface="+mj-lt"/>
              <a:buAutoNum type="arabicPeriod" startAt="7"/>
              <a:defRPr/>
            </a:pP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  <a:p>
            <a:pPr marL="557213" indent="-557213">
              <a:lnSpc>
                <a:spcPct val="85000"/>
              </a:lnSpc>
              <a:spcBef>
                <a:spcPts val="225"/>
              </a:spcBef>
              <a:buFont typeface="+mj-lt"/>
              <a:buAutoNum type="arabicPeriod" startAt="7"/>
              <a:defRPr/>
            </a:pPr>
            <a:r>
              <a:rPr lang="en-US" sz="2700" b="1" dirty="0" err="1">
                <a:solidFill>
                  <a:srgbClr val="FF0000"/>
                </a:solidFill>
                <a:latin typeface="Calibri" pitchFamily="34" charset="0"/>
              </a:rPr>
              <a:t>Referensi</a:t>
            </a:r>
            <a:r>
              <a:rPr lang="en-US" sz="2700" b="1" dirty="0">
                <a:solidFill>
                  <a:srgbClr val="FF0000"/>
                </a:solidFill>
                <a:latin typeface="Calibri" pitchFamily="34" charset="0"/>
              </a:rPr>
              <a:t>.</a:t>
            </a:r>
            <a:r>
              <a:rPr lang="id-ID" sz="2700" b="1" dirty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sz="2700" b="1" dirty="0">
              <a:solidFill>
                <a:srgbClr val="FF0000"/>
              </a:solidFill>
              <a:latin typeface="Calibri" pitchFamily="34" charset="0"/>
            </a:endParaRPr>
          </a:p>
          <a:p>
            <a:pPr lvl="1">
              <a:lnSpc>
                <a:spcPct val="85000"/>
              </a:lnSpc>
              <a:spcBef>
                <a:spcPts val="225"/>
              </a:spcBef>
              <a:defRPr/>
            </a:pPr>
            <a:r>
              <a:rPr lang="en-US" sz="2700" dirty="0">
                <a:solidFill>
                  <a:schemeClr val="tx1"/>
                </a:solidFill>
              </a:rPr>
              <a:t>   </a:t>
            </a:r>
            <a:endParaRPr lang="en-US" sz="2700" b="1" dirty="0">
              <a:solidFill>
                <a:srgbClr val="0070C0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8F9AC1D7-D33F-4A4E-A2D9-46F816E1F4F6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E12AF629-E659-497E-92E4-079E636D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7BF298C7-6B93-4FDB-9D2F-4CF7004EB9C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2595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ECAFB21F-4BE3-496B-8B2E-20951869D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628" y="3325909"/>
            <a:ext cx="6291056" cy="168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14DAF6C3-AC25-476C-9D1D-F7681BE7560D}"/>
              </a:ext>
            </a:extLst>
          </p:cNvPr>
          <p:cNvSpPr txBox="1">
            <a:spLocks/>
          </p:cNvSpPr>
          <p:nvPr/>
        </p:nvSpPr>
        <p:spPr>
          <a:xfrm>
            <a:off x="1427628" y="2134900"/>
            <a:ext cx="6291056" cy="4819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ctr">
              <a:defRPr/>
            </a:pP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Dokumen</a:t>
            </a:r>
            <a:r>
              <a:rPr lang="en-US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Buku </a:t>
            </a:r>
            <a:r>
              <a:rPr lang="en-US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Manual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SPMI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570F96-796D-4A43-BF6E-87088AE4AEFA}"/>
              </a:ext>
            </a:extLst>
          </p:cNvPr>
          <p:cNvGrpSpPr/>
          <p:nvPr/>
        </p:nvGrpSpPr>
        <p:grpSpPr>
          <a:xfrm>
            <a:off x="7700682" y="609601"/>
            <a:ext cx="1173549" cy="1021168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D99E04B9-B21F-4256-B10B-553A9B3EFD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1BF3204-2B63-4F1E-82B8-83A1746AF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xmlns="" id="{91373149-EB56-4BC2-8455-5F8AED9FFBA1}"/>
              </a:ext>
            </a:extLst>
          </p:cNvPr>
          <p:cNvSpPr/>
          <p:nvPr/>
        </p:nvSpPr>
        <p:spPr>
          <a:xfrm>
            <a:off x="3460065" y="5151311"/>
            <a:ext cx="586757" cy="470491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2007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365127"/>
            <a:ext cx="7879976" cy="737535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Manual SPMI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906" y="1456279"/>
            <a:ext cx="7879976" cy="462474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Dokumen 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tertulis berisi </a:t>
            </a:r>
            <a:r>
              <a:rPr lang="id-ID" b="1" dirty="0">
                <a:solidFill>
                  <a:schemeClr val="accent5">
                    <a:lumMod val="75000"/>
                  </a:schemeClr>
                </a:solidFill>
              </a:rPr>
              <a:t>petunjuk praktis mengenai cara, langkah, atau prosedur 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tentang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bagaimana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setiap 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standar SPMI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PT dirumuskan/ditetapkan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, dilaksanakan,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dievaluasi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dikendalikan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dan </a:t>
            </a:r>
            <a:r>
              <a:rPr lang="id-ID" dirty="0">
                <a:solidFill>
                  <a:schemeClr val="accent5">
                    <a:lumMod val="75000"/>
                  </a:schemeClr>
                </a:solidFill>
              </a:rPr>
              <a:t>ditingkatkan mutunya secara berkelanjutan, oleh pihak-pihak yang bertanggungjawab untuk melaksanakannya pada semua aras dalam PT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Manual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sangat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diperlukan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menjalankan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proses/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kegiatan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Keberadaan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manual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sangat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membantu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pelaksana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porses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melaksanakan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proses/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kegiatan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bermanfaat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bagi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pimpinan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memonitor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mengevaluasi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id-ID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99"/>
              </a:solidFill>
              <a:latin typeface="AntigoniBd"/>
              <a:cs typeface="Arial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447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82504" y="3130909"/>
            <a:ext cx="1357291" cy="1364584"/>
            <a:chOff x="3561222" y="2675759"/>
            <a:chExt cx="1564355" cy="1564355"/>
          </a:xfrm>
        </p:grpSpPr>
        <p:sp>
          <p:nvSpPr>
            <p:cNvPr id="5" name="Oval 4"/>
            <p:cNvSpPr/>
            <p:nvPr/>
          </p:nvSpPr>
          <p:spPr>
            <a:xfrm>
              <a:off x="3561222" y="2675759"/>
              <a:ext cx="1564355" cy="156435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3790316" y="2904853"/>
              <a:ext cx="1106167" cy="11061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 err="1" smtClean="0"/>
                <a:t>Standar</a:t>
              </a:r>
              <a:endParaRPr lang="en-US" b="1" dirty="0"/>
            </a:p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dirty="0" err="1"/>
                <a:t>Dikti</a:t>
              </a:r>
              <a:endParaRPr lang="en-US" b="1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963062" y="2357038"/>
            <a:ext cx="1864124" cy="1562623"/>
            <a:chOff x="1963062" y="2357038"/>
            <a:chExt cx="1864124" cy="1562623"/>
          </a:xfrm>
        </p:grpSpPr>
        <p:grpSp>
          <p:nvGrpSpPr>
            <p:cNvPr id="13" name="Group 12"/>
            <p:cNvGrpSpPr/>
            <p:nvPr/>
          </p:nvGrpSpPr>
          <p:grpSpPr>
            <a:xfrm>
              <a:off x="1963062" y="2357038"/>
              <a:ext cx="1543050" cy="1562623"/>
              <a:chOff x="1068577" y="1790416"/>
              <a:chExt cx="1787835" cy="1787835"/>
            </a:xfrm>
            <a:solidFill>
              <a:srgbClr val="C00000"/>
            </a:solidFill>
          </p:grpSpPr>
          <p:sp>
            <p:nvSpPr>
              <p:cNvPr id="14" name="Oval 13"/>
              <p:cNvSpPr/>
              <p:nvPr/>
            </p:nvSpPr>
            <p:spPr>
              <a:xfrm>
                <a:off x="1068577" y="1790416"/>
                <a:ext cx="1787835" cy="1787835"/>
              </a:xfrm>
              <a:prstGeom prst="ellipse">
                <a:avLst/>
              </a:prstGeom>
              <a:grpFill/>
            </p:spPr>
            <p:style>
              <a:lnRef idx="0">
                <a:schemeClr val="dk1"/>
              </a:lnRef>
              <a:fillRef idx="3">
                <a:schemeClr val="dk1"/>
              </a:fillRef>
              <a:effectRef idx="3">
                <a:schemeClr val="dk1"/>
              </a:effectRef>
              <a:fontRef idx="minor">
                <a:schemeClr val="lt1"/>
              </a:fontRef>
            </p:style>
          </p:sp>
          <p:sp>
            <p:nvSpPr>
              <p:cNvPr id="15" name="Oval 4"/>
              <p:cNvSpPr/>
              <p:nvPr/>
            </p:nvSpPr>
            <p:spPr>
              <a:xfrm>
                <a:off x="1180013" y="1876450"/>
                <a:ext cx="1414578" cy="1439979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500" b="1" dirty="0"/>
                  <a:t>Manual </a:t>
                </a:r>
                <a:r>
                  <a:rPr lang="en-US" sz="1500" b="1" dirty="0" err="1" smtClean="0"/>
                  <a:t>Penetapan</a:t>
                </a:r>
                <a:r>
                  <a:rPr lang="en-US" sz="1500" b="1" dirty="0" smtClean="0"/>
                  <a:t> </a:t>
                </a:r>
                <a:r>
                  <a:rPr lang="en-US" sz="1500" b="1" dirty="0" err="1" smtClean="0"/>
                  <a:t>Standar</a:t>
                </a:r>
                <a:endParaRPr lang="en-US" sz="1500" b="1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3543301" y="3235139"/>
              <a:ext cx="283885" cy="455897"/>
              <a:chOff x="2936497" y="2807717"/>
              <a:chExt cx="378513" cy="607863"/>
            </a:xfrm>
          </p:grpSpPr>
          <p:sp>
            <p:nvSpPr>
              <p:cNvPr id="27" name="Right Arrow 26"/>
              <p:cNvSpPr/>
              <p:nvPr/>
            </p:nvSpPr>
            <p:spPr>
              <a:xfrm rot="1637328">
                <a:off x="2936497" y="2807717"/>
                <a:ext cx="378513" cy="607863"/>
              </a:xfrm>
              <a:prstGeom prst="rightArrow">
                <a:avLst>
                  <a:gd name="adj1" fmla="val 60000"/>
                  <a:gd name="adj2" fmla="val 50000"/>
                </a:avLst>
              </a:prstGeom>
              <a:solidFill>
                <a:schemeClr val="accent2">
                  <a:lumMod val="75000"/>
                </a:schemeClr>
              </a:solidFill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8" name="Right Arrow 4"/>
              <p:cNvSpPr/>
              <p:nvPr/>
            </p:nvSpPr>
            <p:spPr>
              <a:xfrm rot="1637328">
                <a:off x="2942816" y="2903259"/>
                <a:ext cx="264959" cy="3647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8667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50"/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2401821" y="4349460"/>
            <a:ext cx="1601976" cy="1572733"/>
            <a:chOff x="2401821" y="4349460"/>
            <a:chExt cx="1601976" cy="1572733"/>
          </a:xfrm>
        </p:grpSpPr>
        <p:grpSp>
          <p:nvGrpSpPr>
            <p:cNvPr id="16" name="Group 15"/>
            <p:cNvGrpSpPr/>
            <p:nvPr/>
          </p:nvGrpSpPr>
          <p:grpSpPr>
            <a:xfrm>
              <a:off x="2401821" y="4426649"/>
              <a:ext cx="1514077" cy="1495544"/>
              <a:chOff x="1981194" y="4476178"/>
              <a:chExt cx="1787835" cy="1787835"/>
            </a:xfrm>
            <a:solidFill>
              <a:srgbClr val="BCAB44"/>
            </a:solidFill>
          </p:grpSpPr>
          <p:sp>
            <p:nvSpPr>
              <p:cNvPr id="17" name="Oval 16"/>
              <p:cNvSpPr/>
              <p:nvPr/>
            </p:nvSpPr>
            <p:spPr>
              <a:xfrm>
                <a:off x="1981194" y="4476178"/>
                <a:ext cx="1787835" cy="1787835"/>
              </a:xfrm>
              <a:prstGeom prst="ellipse">
                <a:avLst/>
              </a:prstGeom>
              <a:grpFill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</p:sp>
          <p:sp>
            <p:nvSpPr>
              <p:cNvPr id="18" name="Oval 4"/>
              <p:cNvSpPr/>
              <p:nvPr/>
            </p:nvSpPr>
            <p:spPr>
              <a:xfrm>
                <a:off x="2117841" y="4582638"/>
                <a:ext cx="1542105" cy="168137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7145" rIns="17145" bIns="17145" numCol="1" spcCol="1270" anchor="ctr" anchorCtr="0">
                <a:noAutofit/>
              </a:bodyPr>
              <a:lstStyle/>
              <a:p>
                <a:pPr algn="ctr" defTabSz="6000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500" b="1" dirty="0">
                    <a:solidFill>
                      <a:schemeClr val="tx1"/>
                    </a:solidFill>
                  </a:rPr>
                  <a:t>Manual </a:t>
                </a:r>
                <a:r>
                  <a:rPr lang="en-US" sz="1500" b="1" dirty="0" err="1" smtClean="0">
                    <a:solidFill>
                      <a:schemeClr val="tx1"/>
                    </a:solidFill>
                  </a:rPr>
                  <a:t>Peningkatan</a:t>
                </a:r>
                <a:r>
                  <a:rPr lang="en-US" sz="15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500" b="1" dirty="0" err="1" smtClean="0">
                    <a:solidFill>
                      <a:schemeClr val="tx1"/>
                    </a:solidFill>
                  </a:rPr>
                  <a:t>Standar</a:t>
                </a:r>
                <a:endParaRPr lang="en-US" sz="15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3547900" y="4349460"/>
              <a:ext cx="455897" cy="292067"/>
              <a:chOff x="3346062" y="4099859"/>
              <a:chExt cx="607863" cy="389422"/>
            </a:xfrm>
          </p:grpSpPr>
          <p:sp>
            <p:nvSpPr>
              <p:cNvPr id="30" name="Right Arrow 29"/>
              <p:cNvSpPr/>
              <p:nvPr/>
            </p:nvSpPr>
            <p:spPr>
              <a:xfrm rot="7651174">
                <a:off x="3455283" y="3990638"/>
                <a:ext cx="389422" cy="607863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1" name="Right Arrow 4"/>
              <p:cNvSpPr/>
              <p:nvPr/>
            </p:nvSpPr>
            <p:spPr>
              <a:xfrm rot="18451174">
                <a:off x="3549272" y="4065881"/>
                <a:ext cx="272595" cy="3647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8667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50"/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4896435" y="4299848"/>
            <a:ext cx="1497626" cy="1622345"/>
            <a:chOff x="4896435" y="4299848"/>
            <a:chExt cx="1497626" cy="1622345"/>
          </a:xfrm>
        </p:grpSpPr>
        <p:grpSp>
          <p:nvGrpSpPr>
            <p:cNvPr id="19" name="Group 18"/>
            <p:cNvGrpSpPr/>
            <p:nvPr/>
          </p:nvGrpSpPr>
          <p:grpSpPr>
            <a:xfrm>
              <a:off x="4896435" y="4426649"/>
              <a:ext cx="1497626" cy="1495544"/>
              <a:chOff x="4683420" y="4277006"/>
              <a:chExt cx="2174579" cy="2053400"/>
            </a:xfrm>
            <a:solidFill>
              <a:srgbClr val="00B0F0"/>
            </a:solidFill>
          </p:grpSpPr>
          <p:sp>
            <p:nvSpPr>
              <p:cNvPr id="20" name="Oval 19"/>
              <p:cNvSpPr/>
              <p:nvPr/>
            </p:nvSpPr>
            <p:spPr>
              <a:xfrm>
                <a:off x="4683420" y="4277006"/>
                <a:ext cx="2174579" cy="2053400"/>
              </a:xfrm>
              <a:prstGeom prst="ellipse">
                <a:avLst/>
              </a:prstGeom>
              <a:grpFill/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</p:sp>
          <p:sp>
            <p:nvSpPr>
              <p:cNvPr id="21" name="Oval 4"/>
              <p:cNvSpPr/>
              <p:nvPr/>
            </p:nvSpPr>
            <p:spPr>
              <a:xfrm>
                <a:off x="4818046" y="4572131"/>
                <a:ext cx="1885755" cy="1457563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6193" tIns="16193" rIns="16193" bIns="16193" numCol="1" spcCol="1270" anchor="ctr" anchorCtr="0">
                <a:noAutofit/>
              </a:bodyPr>
              <a:lstStyle/>
              <a:p>
                <a:pPr algn="ctr" defTabSz="566738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350" b="1" dirty="0">
                    <a:solidFill>
                      <a:schemeClr val="tx1"/>
                    </a:solidFill>
                  </a:rPr>
                  <a:t>Manual </a:t>
                </a:r>
                <a:r>
                  <a:rPr lang="en-US" sz="1350" b="1" dirty="0" err="1">
                    <a:solidFill>
                      <a:schemeClr val="tx1"/>
                    </a:solidFill>
                  </a:rPr>
                  <a:t>Pengendalian</a:t>
                </a:r>
                <a:r>
                  <a:rPr lang="en-US" sz="135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1350" b="1" dirty="0" err="1" smtClean="0">
                    <a:solidFill>
                      <a:schemeClr val="tx1"/>
                    </a:solidFill>
                  </a:rPr>
                  <a:t>Pelaksanaan</a:t>
                </a:r>
                <a:r>
                  <a:rPr lang="en-US" sz="135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350" b="1" dirty="0" err="1" smtClean="0">
                    <a:solidFill>
                      <a:schemeClr val="tx1"/>
                    </a:solidFill>
                  </a:rPr>
                  <a:t>Standar</a:t>
                </a:r>
                <a:endParaRPr lang="en-US" sz="135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4901374" y="4299848"/>
              <a:ext cx="455897" cy="221306"/>
              <a:chOff x="4668863" y="4087207"/>
              <a:chExt cx="607863" cy="295074"/>
            </a:xfrm>
          </p:grpSpPr>
          <p:sp>
            <p:nvSpPr>
              <p:cNvPr id="33" name="Right Arrow 32"/>
              <p:cNvSpPr/>
              <p:nvPr/>
            </p:nvSpPr>
            <p:spPr>
              <a:xfrm rot="3195655">
                <a:off x="4825258" y="3930812"/>
                <a:ext cx="295074" cy="607863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4" name="Right Arrow 4"/>
              <p:cNvSpPr/>
              <p:nvPr/>
            </p:nvSpPr>
            <p:spPr>
              <a:xfrm rot="3195655">
                <a:off x="4843043" y="4016916"/>
                <a:ext cx="206552" cy="3647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8667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50"/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5142129" y="2351801"/>
            <a:ext cx="1938503" cy="1476104"/>
            <a:chOff x="5142129" y="2351801"/>
            <a:chExt cx="1938503" cy="1476104"/>
          </a:xfrm>
        </p:grpSpPr>
        <p:grpSp>
          <p:nvGrpSpPr>
            <p:cNvPr id="23" name="Group 22"/>
            <p:cNvGrpSpPr/>
            <p:nvPr/>
          </p:nvGrpSpPr>
          <p:grpSpPr>
            <a:xfrm>
              <a:off x="5601167" y="2351801"/>
              <a:ext cx="1479465" cy="1476104"/>
              <a:chOff x="5830387" y="1713136"/>
              <a:chExt cx="1787835" cy="1787835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5830387" y="1713136"/>
                <a:ext cx="1787835" cy="1787835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</p:sp>
          <p:sp>
            <p:nvSpPr>
              <p:cNvPr id="25" name="Oval 4"/>
              <p:cNvSpPr/>
              <p:nvPr/>
            </p:nvSpPr>
            <p:spPr>
              <a:xfrm>
                <a:off x="5961298" y="1899984"/>
                <a:ext cx="1526013" cy="144693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500" b="1" dirty="0">
                    <a:solidFill>
                      <a:schemeClr val="bg1"/>
                    </a:solidFill>
                  </a:rPr>
                  <a:t>Manual </a:t>
                </a:r>
                <a:r>
                  <a:rPr lang="en-US" sz="1500" b="1" dirty="0" err="1">
                    <a:solidFill>
                      <a:schemeClr val="bg1"/>
                    </a:solidFill>
                  </a:rPr>
                  <a:t>Evaluasi</a:t>
                </a:r>
                <a:r>
                  <a:rPr lang="en-US" sz="1500" b="1" dirty="0">
                    <a:solidFill>
                      <a:schemeClr val="bg1"/>
                    </a:solidFill>
                  </a:rPr>
                  <a:t> </a:t>
                </a:r>
                <a:r>
                  <a:rPr lang="en-US" sz="1500" b="1" dirty="0" err="1" smtClean="0">
                    <a:solidFill>
                      <a:schemeClr val="bg1"/>
                    </a:solidFill>
                  </a:rPr>
                  <a:t>Pelaksanaan</a:t>
                </a:r>
                <a:r>
                  <a:rPr lang="en-US" sz="15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US" sz="1500" b="1" dirty="0" err="1" smtClean="0">
                    <a:solidFill>
                      <a:schemeClr val="bg1"/>
                    </a:solidFill>
                  </a:rPr>
                  <a:t>Standar</a:t>
                </a:r>
                <a:endParaRPr lang="en-US" sz="1500" b="1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5142129" y="3244813"/>
              <a:ext cx="359751" cy="455897"/>
              <a:chOff x="5205549" y="2703344"/>
              <a:chExt cx="479668" cy="607863"/>
            </a:xfrm>
          </p:grpSpPr>
          <p:sp>
            <p:nvSpPr>
              <p:cNvPr id="36" name="Right Arrow 35"/>
              <p:cNvSpPr/>
              <p:nvPr/>
            </p:nvSpPr>
            <p:spPr>
              <a:xfrm rot="20520000">
                <a:off x="5366897" y="2703344"/>
                <a:ext cx="318320" cy="607863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37" name="Right Arrow 4"/>
              <p:cNvSpPr/>
              <p:nvPr/>
            </p:nvSpPr>
            <p:spPr>
              <a:xfrm rot="20520000">
                <a:off x="5205549" y="2872343"/>
                <a:ext cx="306942" cy="3647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8667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50"/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3719237" y="1291855"/>
            <a:ext cx="1510304" cy="1756471"/>
            <a:chOff x="3719237" y="1291855"/>
            <a:chExt cx="1510304" cy="1756471"/>
          </a:xfrm>
        </p:grpSpPr>
        <p:grpSp>
          <p:nvGrpSpPr>
            <p:cNvPr id="10" name="Group 9"/>
            <p:cNvGrpSpPr/>
            <p:nvPr/>
          </p:nvGrpSpPr>
          <p:grpSpPr>
            <a:xfrm>
              <a:off x="3719237" y="1291855"/>
              <a:ext cx="1510304" cy="1427604"/>
              <a:chOff x="3276598" y="-52573"/>
              <a:chExt cx="2219757" cy="2058517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276598" y="-52573"/>
                <a:ext cx="2219757" cy="2058517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</p:sp>
          <p:sp>
            <p:nvSpPr>
              <p:cNvPr id="12" name="Oval 4"/>
              <p:cNvSpPr/>
              <p:nvPr/>
            </p:nvSpPr>
            <p:spPr>
              <a:xfrm>
                <a:off x="3504331" y="242394"/>
                <a:ext cx="1900323" cy="142422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9050" tIns="19050" rIns="19050" bIns="19050" numCol="1" spcCol="1270" anchor="ctr" anchorCtr="0">
                <a:noAutofit/>
              </a:bodyPr>
              <a:lstStyle/>
              <a:p>
                <a:pPr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500" b="1" dirty="0">
                    <a:solidFill>
                      <a:schemeClr val="tx1"/>
                    </a:solidFill>
                  </a:rPr>
                  <a:t>Manual </a:t>
                </a:r>
                <a:r>
                  <a:rPr lang="en-US" sz="1500" b="1" dirty="0" err="1" smtClean="0">
                    <a:solidFill>
                      <a:schemeClr val="tx1"/>
                    </a:solidFill>
                  </a:rPr>
                  <a:t>Pelaksanaan</a:t>
                </a:r>
                <a:r>
                  <a:rPr lang="en-US" sz="15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1500" b="1" dirty="0" err="1" smtClean="0">
                    <a:solidFill>
                      <a:schemeClr val="tx1"/>
                    </a:solidFill>
                  </a:rPr>
                  <a:t>Standar</a:t>
                </a:r>
                <a:endParaRPr lang="en-US" sz="15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9" name="Group 38"/>
            <p:cNvGrpSpPr/>
            <p:nvPr/>
          </p:nvGrpSpPr>
          <p:grpSpPr>
            <a:xfrm>
              <a:off x="4248946" y="2779686"/>
              <a:ext cx="455897" cy="268640"/>
              <a:chOff x="3733801" y="2061500"/>
              <a:chExt cx="607863" cy="358187"/>
            </a:xfrm>
          </p:grpSpPr>
          <p:sp>
            <p:nvSpPr>
              <p:cNvPr id="40" name="Right Arrow 39"/>
              <p:cNvSpPr/>
              <p:nvPr/>
            </p:nvSpPr>
            <p:spPr>
              <a:xfrm rot="16200000">
                <a:off x="3895225" y="1900076"/>
                <a:ext cx="285016" cy="607863"/>
              </a:xfrm>
              <a:prstGeom prst="rightArrow">
                <a:avLst>
                  <a:gd name="adj1" fmla="val 60000"/>
                  <a:gd name="adj2" fmla="val 50000"/>
                </a:avLst>
              </a:prstGeom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1" name="Right Arrow 4"/>
              <p:cNvSpPr/>
              <p:nvPr/>
            </p:nvSpPr>
            <p:spPr>
              <a:xfrm rot="27000000">
                <a:off x="3884260" y="2083857"/>
                <a:ext cx="306942" cy="3647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8667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1950"/>
              </a:p>
            </p:txBody>
          </p: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DDE165FE-D241-4686-9454-EE49ED28D1A2}"/>
              </a:ext>
            </a:extLst>
          </p:cNvPr>
          <p:cNvGrpSpPr/>
          <p:nvPr/>
        </p:nvGrpSpPr>
        <p:grpSpPr>
          <a:xfrm>
            <a:off x="7476825" y="553461"/>
            <a:ext cx="1308587" cy="1113974"/>
            <a:chOff x="330489" y="199538"/>
            <a:chExt cx="1751914" cy="1580123"/>
          </a:xfrm>
        </p:grpSpPr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xmlns="" id="{694BB8AA-A79A-4397-A5D2-EFF519E8AFF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xmlns="" id="{6DE16020-5E44-4F0A-9696-8B37CC1E3A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38" name="Title 4">
            <a:extLst>
              <a:ext uri="{FF2B5EF4-FFF2-40B4-BE49-F238E27FC236}">
                <a16:creationId xmlns:a16="http://schemas.microsoft.com/office/drawing/2014/main" xmlns="" id="{4B6EBECE-F2A8-4CFD-A44B-1F8285DD5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343" y="594775"/>
            <a:ext cx="6862482" cy="61614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MACAM MANUAL SPMI</a:t>
            </a:r>
          </a:p>
        </p:txBody>
      </p:sp>
    </p:spTree>
    <p:extLst>
      <p:ext uri="{BB962C8B-B14F-4D97-AF65-F5344CB8AC3E}">
        <p14:creationId xmlns:p14="http://schemas.microsoft.com/office/powerpoint/2010/main" val="130768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6229"/>
            <a:ext cx="8229600" cy="55172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</a:rPr>
              <a:t>Isi Manual SPMI:</a:t>
            </a:r>
            <a:endParaRPr lang="en-US" sz="3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66" y="1420349"/>
            <a:ext cx="8229600" cy="4785395"/>
          </a:xfrm>
        </p:spPr>
        <p:txBody>
          <a:bodyPr>
            <a:normAutofit/>
          </a:bodyPr>
          <a:lstStyle/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Visi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institusi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Tujuan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Manual SPMI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Luas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lingkup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atau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cakupan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Manual SPMI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Definisi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istilah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pPr marL="349250" indent="-339725">
              <a:buFont typeface="+mj-lt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Langkah-langkah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prosedur</a:t>
            </a:r>
            <a:r>
              <a:rPr lang="en-US" b="1" dirty="0" smtClean="0">
                <a:solidFill>
                  <a:srgbClr val="FF0000"/>
                </a:solidFill>
              </a:rPr>
              <a:t>; </a:t>
            </a:r>
          </a:p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Catatan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apabila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diperlukan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pPr marL="349250" indent="-339725">
              <a:buFont typeface="+mj-lt"/>
              <a:buAutoNum type="arabicPeriod"/>
            </a:pP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Referensi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518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647" y="1969971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Bab 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5 </a:t>
            </a:r>
            <a:r>
              <a:rPr lang="en-US" sz="2800" dirty="0" err="1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dan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 6 </a:t>
            </a:r>
            <a:r>
              <a:rPr lang="en-US" sz="2800" dirty="0" err="1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dapat</a:t>
            </a:r>
            <a:r>
              <a:rPr lang="en-US" sz="2800" dirty="0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digabung</a:t>
            </a:r>
            <a:r>
              <a:rPr lang="en-US" sz="2800" dirty="0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dalam</a:t>
            </a:r>
            <a:r>
              <a:rPr lang="en-US" sz="2800" dirty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bentuk</a:t>
            </a:r>
            <a:r>
              <a:rPr lang="en-US" sz="2800" dirty="0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  <a:latin typeface="Calibri" panose="020F0502020204030204" pitchFamily="34" charset="0"/>
                <a:cs typeface="Arial" pitchFamily="34" charset="0"/>
              </a:rPr>
              <a:t>tabulasi</a:t>
            </a:r>
            <a:endParaRPr lang="en-US" sz="2800" dirty="0">
              <a:solidFill>
                <a:srgbClr val="000099"/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2917239"/>
              </p:ext>
            </p:extLst>
          </p:nvPr>
        </p:nvGraphicFramePr>
        <p:xfrm>
          <a:off x="470647" y="2985246"/>
          <a:ext cx="82296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448272"/>
                <a:gridCol w="1666528"/>
              </a:tblGrid>
              <a:tr h="27233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FLOW CHART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PROSEDUR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PRAKIRAAN WAKTU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OUTPUT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65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Siapa</a:t>
                      </a:r>
                      <a:r>
                        <a:rPr lang="en-US" sz="2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melakukan</a:t>
                      </a:r>
                      <a:r>
                        <a:rPr lang="en-US" sz="2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2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apa</a:t>
                      </a:r>
                      <a:endParaRPr lang="en-US" sz="22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2338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57200" y="1023740"/>
            <a:ext cx="7886700" cy="7090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Alternatif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Format Manual SPMI 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5102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143000" y="857250"/>
            <a:ext cx="6858000" cy="897564"/>
          </a:xfrm>
          <a:prstGeom prst="rect">
            <a:avLst/>
          </a:prstGeom>
          <a:solidFill>
            <a:srgbClr val="0070C0"/>
          </a:solidFill>
        </p:spPr>
        <p:txBody>
          <a:bodyPr vert="horz" lIns="68580" tIns="34290" rIns="68580" bIns="3429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000" b="1" dirty="0">
                <a:solidFill>
                  <a:srgbClr val="FFFF00"/>
                </a:solidFill>
              </a:rPr>
              <a:t>R</a:t>
            </a:r>
            <a:r>
              <a:rPr lang="sv-SE" sz="3000" b="1" dirty="0">
                <a:solidFill>
                  <a:srgbClr val="FFFF00"/>
                </a:solidFill>
              </a:rPr>
              <a:t>incian hal yang harus dikerjakan</a:t>
            </a:r>
            <a:r>
              <a:rPr lang="id-ID" sz="3000" b="1" dirty="0">
                <a:solidFill>
                  <a:srgbClr val="FFFF00"/>
                </a:solidFill>
              </a:rPr>
              <a:t> </a:t>
            </a:r>
          </a:p>
          <a:p>
            <a:r>
              <a:rPr lang="id-ID" sz="3000" b="1" dirty="0">
                <a:solidFill>
                  <a:srgbClr val="FFFF00"/>
                </a:solidFill>
              </a:rPr>
              <a:t>dalam Manual Penetapan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99029"/>
            <a:ext cx="6832856" cy="379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6C5B5C90-7924-476F-B014-3C1C3FE4ADAD}"/>
              </a:ext>
            </a:extLst>
          </p:cNvPr>
          <p:cNvGrpSpPr/>
          <p:nvPr/>
        </p:nvGrpSpPr>
        <p:grpSpPr>
          <a:xfrm>
            <a:off x="8196769" y="507864"/>
            <a:ext cx="785039" cy="698771"/>
            <a:chOff x="330489" y="199538"/>
            <a:chExt cx="1751914" cy="158012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ECF53818-9DB3-4CB9-8288-E83F33E3D7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8CF3D008-5606-41DF-B7FE-B5ADD348F3F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4D10E37-DC07-479C-B56D-C2978F5E0321}"/>
              </a:ext>
            </a:extLst>
          </p:cNvPr>
          <p:cNvSpPr txBox="1"/>
          <p:nvPr/>
        </p:nvSpPr>
        <p:spPr>
          <a:xfrm>
            <a:off x="1117856" y="5962107"/>
            <a:ext cx="6858000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Hanya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contoh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tidak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harus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persis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sama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dengan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ini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10504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ECAFB21F-4BE3-496B-8B2E-20951869D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335" y="2420470"/>
            <a:ext cx="6760372" cy="180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14DAF6C3-AC25-476C-9D1D-F7681BE7560D}"/>
              </a:ext>
            </a:extLst>
          </p:cNvPr>
          <p:cNvSpPr txBox="1">
            <a:spLocks/>
          </p:cNvSpPr>
          <p:nvPr/>
        </p:nvSpPr>
        <p:spPr>
          <a:xfrm>
            <a:off x="1248335" y="1188710"/>
            <a:ext cx="6634000" cy="66266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Dokumen</a:t>
            </a:r>
            <a:r>
              <a:rPr lang="en-US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Buku Kebijakan SPMI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570F96-796D-4A43-BF6E-87088AE4AEFA}"/>
              </a:ext>
            </a:extLst>
          </p:cNvPr>
          <p:cNvGrpSpPr/>
          <p:nvPr/>
        </p:nvGrpSpPr>
        <p:grpSpPr>
          <a:xfrm>
            <a:off x="8122025" y="931997"/>
            <a:ext cx="940466" cy="919373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D99E04B9-B21F-4256-B10B-553A9B3EFD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1BF3204-2B63-4F1E-82B8-83A1746AF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xmlns="" id="{91373149-EB56-4BC2-8455-5F8AED9FFBA1}"/>
              </a:ext>
            </a:extLst>
          </p:cNvPr>
          <p:cNvSpPr/>
          <p:nvPr/>
        </p:nvSpPr>
        <p:spPr>
          <a:xfrm>
            <a:off x="1605413" y="4317996"/>
            <a:ext cx="621809" cy="647433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0500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953" y="1109896"/>
            <a:ext cx="8228771" cy="5622598"/>
          </a:xfrm>
        </p:spPr>
        <p:txBody>
          <a:bodyPr>
            <a:noAutofit/>
          </a:bodyPr>
          <a:lstStyle/>
          <a:p>
            <a:pPr marL="341313" indent="-341313">
              <a:spcBef>
                <a:spcPts val="600"/>
              </a:spcBef>
              <a:buFont typeface="+mj-lt"/>
              <a:buAutoNum type="arabicPeriod"/>
            </a:pPr>
            <a:r>
              <a:rPr lang="id-ID" sz="2600" dirty="0"/>
              <a:t>Tulis secara jelas, ringkas padat, dengan bahasa sederhana (lugas, hemat kata, kalimat aktif pendek namun utuh / lengkap). </a:t>
            </a:r>
          </a:p>
          <a:p>
            <a:pPr marL="341313" indent="-341313">
              <a:spcBef>
                <a:spcPts val="600"/>
              </a:spcBef>
              <a:buFont typeface="+mj-lt"/>
              <a:buAutoNum type="arabicPeriod"/>
            </a:pPr>
            <a:r>
              <a:rPr lang="en-US" sz="2600" dirty="0" smtClean="0">
                <a:solidFill>
                  <a:srgbClr val="0070C0"/>
                </a:solidFill>
              </a:rPr>
              <a:t>P</a:t>
            </a:r>
            <a:r>
              <a:rPr lang="id-ID" sz="2600" dirty="0" smtClean="0">
                <a:solidFill>
                  <a:srgbClr val="0070C0"/>
                </a:solidFill>
              </a:rPr>
              <a:t>enulisan </a:t>
            </a:r>
            <a:r>
              <a:rPr lang="id-ID" sz="2600" dirty="0">
                <a:solidFill>
                  <a:srgbClr val="0070C0"/>
                </a:solidFill>
              </a:rPr>
              <a:t>manual harus konsisten, sistematis, koheren, dan </a:t>
            </a:r>
            <a:r>
              <a:rPr lang="id-ID" sz="2600" dirty="0" smtClean="0">
                <a:solidFill>
                  <a:srgbClr val="0070C0"/>
                </a:solidFill>
              </a:rPr>
              <a:t>logis</a:t>
            </a:r>
            <a:r>
              <a:rPr lang="en-US" sz="2600" dirty="0" smtClean="0">
                <a:solidFill>
                  <a:srgbClr val="0070C0"/>
                </a:solidFill>
              </a:rPr>
              <a:t> :</a:t>
            </a:r>
            <a:r>
              <a:rPr lang="id-ID" sz="2600" dirty="0" smtClean="0">
                <a:solidFill>
                  <a:srgbClr val="0070C0"/>
                </a:solidFill>
              </a:rPr>
              <a:t> secara </a:t>
            </a:r>
            <a:r>
              <a:rPr lang="id-ID" sz="2600" dirty="0">
                <a:solidFill>
                  <a:srgbClr val="0070C0"/>
                </a:solidFill>
              </a:rPr>
              <a:t>jelas menguraikan langkah demi langkah, tahap demi tahap, secara kronologis ataupun sekuensial.</a:t>
            </a:r>
          </a:p>
          <a:p>
            <a:pPr marL="341313" indent="-341313">
              <a:spcBef>
                <a:spcPts val="600"/>
              </a:spcBef>
              <a:buFont typeface="+mj-lt"/>
              <a:buAutoNum type="arabicPeriod"/>
            </a:pPr>
            <a:r>
              <a:rPr lang="id-ID" sz="2600" dirty="0"/>
              <a:t>Dalam menulis manual, </a:t>
            </a:r>
            <a:r>
              <a:rPr lang="id-ID" sz="2600" dirty="0" smtClean="0"/>
              <a:t>penulis </a:t>
            </a:r>
            <a:r>
              <a:rPr lang="id-ID" sz="2600" dirty="0"/>
              <a:t>harus selalu memposisikan diri sebagai pihak pemakai manual itu</a:t>
            </a:r>
            <a:r>
              <a:rPr lang="id-ID" sz="2600" dirty="0" smtClean="0"/>
              <a:t>.</a:t>
            </a:r>
            <a:endParaRPr lang="en-US" sz="2600" dirty="0" smtClean="0"/>
          </a:p>
          <a:p>
            <a:pPr marL="341313" indent="-341313">
              <a:spcBef>
                <a:spcPts val="600"/>
              </a:spcBef>
              <a:spcAft>
                <a:spcPts val="450"/>
              </a:spcAft>
              <a:buFont typeface="+mj-lt"/>
              <a:buAutoNum type="arabicPeriod"/>
            </a:pPr>
            <a:r>
              <a:rPr lang="id-ID" sz="2600" dirty="0">
                <a:solidFill>
                  <a:srgbClr val="0070C0"/>
                </a:solidFill>
              </a:rPr>
              <a:t>Manual selalu berkaitan erat dengan kebijakan dan standar, sehingga hal ini perlu disebutkan secara eksplisit dalam setiap </a:t>
            </a:r>
            <a:r>
              <a:rPr lang="id-ID" sz="2600" dirty="0" smtClean="0">
                <a:solidFill>
                  <a:srgbClr val="0070C0"/>
                </a:solidFill>
              </a:rPr>
              <a:t>manual</a:t>
            </a:r>
            <a:r>
              <a:rPr lang="en-US" sz="2600" dirty="0" smtClean="0">
                <a:solidFill>
                  <a:srgbClr val="0070C0"/>
                </a:solidFill>
              </a:rPr>
              <a:t> </a:t>
            </a:r>
            <a:r>
              <a:rPr lang="en-US" sz="2600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 </a:t>
            </a:r>
            <a:r>
              <a:rPr lang="id-ID" sz="2600" dirty="0" smtClean="0">
                <a:solidFill>
                  <a:srgbClr val="0070C0"/>
                </a:solidFill>
              </a:rPr>
              <a:t>melakukan </a:t>
            </a:r>
            <a:r>
              <a:rPr lang="id-ID" sz="2600" i="1" dirty="0">
                <a:solidFill>
                  <a:srgbClr val="0070C0"/>
                </a:solidFill>
              </a:rPr>
              <a:t>cross reference</a:t>
            </a:r>
            <a:r>
              <a:rPr lang="id-ID" sz="2600" dirty="0">
                <a:solidFill>
                  <a:srgbClr val="0070C0"/>
                </a:solidFill>
              </a:rPr>
              <a:t> antara manual dengan nama atau kode numerik setiap standar.  </a:t>
            </a:r>
          </a:p>
          <a:p>
            <a:pPr marL="457200" indent="-457200">
              <a:buFont typeface="+mj-lt"/>
              <a:buAutoNum type="arabicPeriod"/>
            </a:pPr>
            <a:endParaRPr lang="id-ID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7188" y="355886"/>
            <a:ext cx="7042842" cy="567480"/>
          </a:xfrm>
          <a:prstGeom prst="rect">
            <a:avLst/>
          </a:prstGeom>
          <a:solidFill>
            <a:srgbClr val="0070C0"/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400" b="1" dirty="0">
                <a:solidFill>
                  <a:srgbClr val="FFFF00"/>
                </a:solidFill>
              </a:rPr>
              <a:t>PEDOMAN MENULIS </a:t>
            </a:r>
            <a:r>
              <a:rPr lang="id-ID" sz="3400" b="1" dirty="0" smtClean="0">
                <a:solidFill>
                  <a:srgbClr val="FFFF00"/>
                </a:solidFill>
              </a:rPr>
              <a:t>MANUAL</a:t>
            </a:r>
            <a:r>
              <a:rPr lang="en-US" sz="3400" b="1" dirty="0" smtClean="0">
                <a:solidFill>
                  <a:srgbClr val="FFFF00"/>
                </a:solidFill>
              </a:rPr>
              <a:t> (1)</a:t>
            </a:r>
            <a:r>
              <a:rPr lang="id-ID" sz="3400" b="1" dirty="0" smtClean="0">
                <a:solidFill>
                  <a:srgbClr val="FFFF00"/>
                </a:solidFill>
              </a:rPr>
              <a:t> </a:t>
            </a:r>
            <a:endParaRPr lang="id-ID" sz="3400" b="1" dirty="0">
              <a:solidFill>
                <a:srgbClr val="FFFF0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BB9AED6-8C61-46BC-B67B-217AF24E2600}"/>
              </a:ext>
            </a:extLst>
          </p:cNvPr>
          <p:cNvGrpSpPr/>
          <p:nvPr/>
        </p:nvGrpSpPr>
        <p:grpSpPr>
          <a:xfrm>
            <a:off x="7856110" y="203486"/>
            <a:ext cx="965161" cy="872279"/>
            <a:chOff x="330489" y="199538"/>
            <a:chExt cx="1751914" cy="158012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C26D45A-B236-4C57-A16B-8D095FAA8B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375F1BBB-AE1F-4D10-918D-B6E4A2270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2514960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189" y="1468485"/>
            <a:ext cx="7934088" cy="4654409"/>
          </a:xfrm>
        </p:spPr>
        <p:txBody>
          <a:bodyPr>
            <a:noAutofit/>
          </a:bodyPr>
          <a:lstStyle/>
          <a:p>
            <a:pPr marL="341313" indent="-341313">
              <a:spcBef>
                <a:spcPts val="600"/>
              </a:spcBef>
              <a:spcAft>
                <a:spcPts val="450"/>
              </a:spcAft>
              <a:buFont typeface="+mj-lt"/>
              <a:buAutoNum type="arabicPeriod" startAt="5"/>
            </a:pPr>
            <a:r>
              <a:rPr lang="en-US" dirty="0" smtClean="0"/>
              <a:t>T</a:t>
            </a:r>
            <a:r>
              <a:rPr lang="id-ID" dirty="0" smtClean="0"/>
              <a:t>ampilan </a:t>
            </a:r>
            <a:r>
              <a:rPr lang="id-ID" i="1" dirty="0"/>
              <a:t>(layout / design)</a:t>
            </a:r>
            <a:r>
              <a:rPr lang="id-ID" dirty="0"/>
              <a:t> manual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id-ID" dirty="0" smtClean="0"/>
              <a:t>menarik</a:t>
            </a:r>
            <a:r>
              <a:rPr lang="en-US" dirty="0" smtClean="0"/>
              <a:t>;</a:t>
            </a:r>
            <a:r>
              <a:rPr lang="id-ID" dirty="0" smtClean="0"/>
              <a:t> misalnya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id-ID" dirty="0" smtClean="0"/>
              <a:t> </a:t>
            </a:r>
            <a:r>
              <a:rPr lang="id-ID" dirty="0"/>
              <a:t>menggunakan kertas berkualitas tinggi, ilustrasi dengan </a:t>
            </a:r>
            <a:r>
              <a:rPr lang="id-ID" dirty="0" smtClean="0"/>
              <a:t>gambar/diagram </a:t>
            </a:r>
            <a:r>
              <a:rPr lang="id-ID" dirty="0"/>
              <a:t>yang dibuat berwarna, dan dicetak secara profesional</a:t>
            </a:r>
            <a:r>
              <a:rPr lang="id-ID" dirty="0" smtClean="0"/>
              <a:t>.</a:t>
            </a:r>
            <a:endParaRPr lang="en-US" dirty="0" smtClean="0"/>
          </a:p>
          <a:p>
            <a:pPr marL="341313" indent="-341313">
              <a:spcBef>
                <a:spcPts val="600"/>
              </a:spcBef>
              <a:buFont typeface="+mj-lt"/>
              <a:buAutoNum type="arabicPeriod" startAt="5"/>
            </a:pPr>
            <a:r>
              <a:rPr lang="id-ID" dirty="0">
                <a:solidFill>
                  <a:srgbClr val="0070C0"/>
                </a:solidFill>
              </a:rPr>
              <a:t>Edit draf manual untuk </a:t>
            </a:r>
            <a:r>
              <a:rPr lang="id-ID" dirty="0" smtClean="0">
                <a:solidFill>
                  <a:srgbClr val="0070C0"/>
                </a:solidFill>
              </a:rPr>
              <a:t>mengoreksi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id-ID" dirty="0" smtClean="0">
                <a:solidFill>
                  <a:srgbClr val="0070C0"/>
                </a:solidFill>
              </a:rPr>
              <a:t>tata </a:t>
            </a:r>
            <a:r>
              <a:rPr lang="id-ID" dirty="0">
                <a:solidFill>
                  <a:srgbClr val="0070C0"/>
                </a:solidFill>
              </a:rPr>
              <a:t>bahasa, gaya bahasa, koherensi, kejelasan, dan ketepatan pemilihan kata.</a:t>
            </a:r>
          </a:p>
          <a:p>
            <a:pPr marL="341313" indent="-341313">
              <a:spcBef>
                <a:spcPts val="600"/>
              </a:spcBef>
              <a:buFont typeface="+mj-lt"/>
              <a:buAutoNum type="arabicPeriod" startAt="5"/>
            </a:pPr>
            <a:r>
              <a:rPr lang="id-ID" dirty="0"/>
              <a:t>Terbitkan dan distribusikan manual secara efektif agar mudah dan cepat diperoleh semua pihak yang berkepentingan.</a:t>
            </a:r>
          </a:p>
          <a:p>
            <a:pPr marL="457200" indent="-457200">
              <a:buFont typeface="+mj-lt"/>
              <a:buAutoNum type="arabicPeriod" startAt="5"/>
            </a:pPr>
            <a:endParaRPr lang="id-ID" dirty="0"/>
          </a:p>
          <a:p>
            <a:pPr marL="457200" indent="-457200">
              <a:buFont typeface="+mj-lt"/>
              <a:buAutoNum type="arabicPeriod" startAt="5"/>
            </a:pPr>
            <a:endParaRPr lang="id-ID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87188" y="355886"/>
            <a:ext cx="7042842" cy="567480"/>
          </a:xfrm>
          <a:prstGeom prst="rect">
            <a:avLst/>
          </a:prstGeom>
          <a:solidFill>
            <a:srgbClr val="0070C0"/>
          </a:solidFill>
        </p:spPr>
        <p:txBody>
          <a:bodyPr vert="horz" lIns="68580" tIns="34290" rIns="68580" bIns="3429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400" b="1" dirty="0">
                <a:solidFill>
                  <a:srgbClr val="FFFF00"/>
                </a:solidFill>
              </a:rPr>
              <a:t>PEDOMAN MENULIS </a:t>
            </a:r>
            <a:r>
              <a:rPr lang="id-ID" sz="3400" b="1" dirty="0" smtClean="0">
                <a:solidFill>
                  <a:srgbClr val="FFFF00"/>
                </a:solidFill>
              </a:rPr>
              <a:t>MANUAL</a:t>
            </a:r>
            <a:r>
              <a:rPr lang="en-US" sz="3400" b="1" dirty="0" smtClean="0">
                <a:solidFill>
                  <a:srgbClr val="FFFF00"/>
                </a:solidFill>
              </a:rPr>
              <a:t> (2)</a:t>
            </a:r>
            <a:r>
              <a:rPr lang="id-ID" sz="3400" b="1" dirty="0" smtClean="0">
                <a:solidFill>
                  <a:srgbClr val="FFFF00"/>
                </a:solidFill>
              </a:rPr>
              <a:t> </a:t>
            </a:r>
            <a:endParaRPr lang="id-ID" sz="3400" b="1" dirty="0">
              <a:solidFill>
                <a:srgbClr val="FFFF00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CBB9AED6-8C61-46BC-B67B-217AF24E2600}"/>
              </a:ext>
            </a:extLst>
          </p:cNvPr>
          <p:cNvGrpSpPr/>
          <p:nvPr/>
        </p:nvGrpSpPr>
        <p:grpSpPr>
          <a:xfrm>
            <a:off x="7856110" y="203486"/>
            <a:ext cx="965161" cy="872279"/>
            <a:chOff x="330489" y="199538"/>
            <a:chExt cx="1751914" cy="158012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C26D45A-B236-4C57-A16B-8D095FAA8B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375F1BBB-AE1F-4D10-918D-B6E4A22708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726450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918" y="732765"/>
            <a:ext cx="7886700" cy="628371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Pengertian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Manual,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Prosedur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SOP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635" y="1692043"/>
            <a:ext cx="7886700" cy="389376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Manual 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sering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rancu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istilah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Prosedur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SOP/POB,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Instruksi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Kerja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Manual 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dapat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dimaknai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sebagai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acuan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langkah-langkah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Penetapan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Pelaksanaan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Evaluasi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Pengendalian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Manual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Peningkatan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(PPEPP)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konteks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maka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Prosedur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/SOP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elaborasi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manual,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Intruksi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Kerja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elaborasi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prosedur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69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1071"/>
            <a:ext cx="7886700" cy="695607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Prosedur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vs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Instruksi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Kerja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9078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Manual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merupakan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dokumen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berisi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langkah-langkah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esensial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secara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kronologis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harus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dilakukan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oleh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berbagai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pihak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perguruan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tinggi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siklus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PPEPP.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Prosedur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/SOP/POB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merupakan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dokumen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turunan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dari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manual SPMI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berisi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urutan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suatu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proses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secara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kronologis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melibatkan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fungsi-fungsi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dalam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organisasi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Instruksi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Kerja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merupakan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dokumen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berisi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urutan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suatu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proses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secara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kronologis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yang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melibatkan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satu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fungsi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dalam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organisasi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74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ECAFB21F-4BE3-496B-8B2E-20951869D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619" y="3054112"/>
            <a:ext cx="6453253" cy="1725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14DAF6C3-AC25-476C-9D1D-F7681BE7560D}"/>
              </a:ext>
            </a:extLst>
          </p:cNvPr>
          <p:cNvSpPr txBox="1">
            <a:spLocks/>
          </p:cNvSpPr>
          <p:nvPr/>
        </p:nvSpPr>
        <p:spPr>
          <a:xfrm>
            <a:off x="1453619" y="1644265"/>
            <a:ext cx="6372395" cy="75230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Dokumen</a:t>
            </a:r>
            <a:r>
              <a:rPr lang="en-US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Buku </a:t>
            </a: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Standar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SPMI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570F96-796D-4A43-BF6E-87088AE4AEFA}"/>
              </a:ext>
            </a:extLst>
          </p:cNvPr>
          <p:cNvGrpSpPr/>
          <p:nvPr/>
        </p:nvGrpSpPr>
        <p:grpSpPr>
          <a:xfrm>
            <a:off x="7530353" y="358588"/>
            <a:ext cx="1379737" cy="1326777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D99E04B9-B21F-4256-B10B-553A9B3EFD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1BF3204-2B63-4F1E-82B8-83A1746AF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xmlns="" id="{91373149-EB56-4BC2-8455-5F8AED9FFBA1}"/>
              </a:ext>
            </a:extLst>
          </p:cNvPr>
          <p:cNvSpPr/>
          <p:nvPr/>
        </p:nvSpPr>
        <p:spPr>
          <a:xfrm>
            <a:off x="5167896" y="4946703"/>
            <a:ext cx="673751" cy="734363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49896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212" y="718566"/>
            <a:ext cx="7886700" cy="614924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SPMI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56279"/>
            <a:ext cx="7886700" cy="4720684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id-ID" sz="3000" dirty="0" smtClean="0">
                <a:solidFill>
                  <a:schemeClr val="accent5">
                    <a:lumMod val="50000"/>
                  </a:schemeClr>
                </a:solidFill>
              </a:rPr>
              <a:t>Pe</a:t>
            </a:r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ngertian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standar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</a:rPr>
              <a:t>dalam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</a:rPr>
              <a:t> SPMI: </a:t>
            </a:r>
            <a:endParaRPr lang="id-ID" sz="3000" dirty="0">
              <a:solidFill>
                <a:schemeClr val="accent5">
                  <a:lumMod val="50000"/>
                </a:schemeClr>
              </a:solidFill>
            </a:endParaRPr>
          </a:p>
          <a:p>
            <a:pPr marL="627063" lvl="0" indent="-627063">
              <a:buNone/>
            </a:pPr>
            <a:r>
              <a:rPr lang="id-ID" sz="3000" dirty="0"/>
              <a:t>    a</a:t>
            </a: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. Pernyataan tertulis yang berisi </a:t>
            </a:r>
            <a:r>
              <a:rPr lang="en-US" sz="3000" dirty="0" err="1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3000" dirty="0" smtClean="0">
                <a:solidFill>
                  <a:schemeClr val="accent5">
                    <a:lumMod val="75000"/>
                  </a:schemeClr>
                </a:solidFill>
              </a:rPr>
              <a:t>rincian </a:t>
            </a: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tentang sesuatu hal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khusus yang memperlihatkan sebuah tujuan, cita-cita, keinginan, kriteria, ukuran, patokan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formula KPI (</a:t>
            </a:r>
            <a:r>
              <a:rPr lang="en-US" sz="3000" b="1" i="1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Key Performance Indicators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)</a:t>
            </a:r>
          </a:p>
          <a:p>
            <a:pPr marL="627063" lvl="0" indent="-627063">
              <a:buNone/>
            </a:pPr>
            <a:r>
              <a:rPr lang="en-US" sz="3000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	</a:t>
            </a:r>
          </a:p>
          <a:p>
            <a:pPr marL="627063" lvl="0" indent="-627063">
              <a:buNone/>
            </a:pP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3000" dirty="0" err="1">
                <a:solidFill>
                  <a:schemeClr val="accent5">
                    <a:lumMod val="75000"/>
                  </a:schemeClr>
                </a:solidFill>
              </a:rPr>
              <a:t>atau</a:t>
            </a:r>
            <a:endParaRPr lang="en-US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627063" lvl="0" indent="-627063">
              <a:buNone/>
            </a:pPr>
            <a:endParaRPr lang="id-ID" sz="3000" dirty="0">
              <a:solidFill>
                <a:schemeClr val="accent5">
                  <a:lumMod val="75000"/>
                </a:schemeClr>
              </a:solidFill>
            </a:endParaRPr>
          </a:p>
          <a:p>
            <a:pPr marL="627063" lvl="0" indent="-627063">
              <a:buNone/>
            </a:pP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    b. Pernyataan tertulis yang berisi </a:t>
            </a:r>
            <a:r>
              <a:rPr lang="en-US" sz="3000" dirty="0" err="1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3000" dirty="0" smtClean="0">
                <a:solidFill>
                  <a:schemeClr val="accent5">
                    <a:lumMod val="75000"/>
                  </a:schemeClr>
                </a:solidFill>
              </a:rPr>
              <a:t>perintah </a:t>
            </a: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agar melakukan sesuatu untuk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3000" dirty="0">
                <a:solidFill>
                  <a:schemeClr val="accent5">
                    <a:lumMod val="75000"/>
                  </a:schemeClr>
                </a:solidFill>
              </a:rPr>
              <a:t>mencapai atau memenuhi spesifikasi </a:t>
            </a:r>
            <a:r>
              <a:rPr lang="en-US" sz="3000" dirty="0" err="1">
                <a:solidFill>
                  <a:schemeClr val="accent5">
                    <a:lumMod val="75000"/>
                  </a:schemeClr>
                </a:solidFill>
              </a:rPr>
              <a:t>tertentu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000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sym typeface="Wingdings" panose="05000000000000000000" pitchFamily="2" charset="2"/>
              </a:rPr>
              <a:t>formula ABCD</a:t>
            </a:r>
            <a:r>
              <a:rPr lang="id-ID" sz="3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810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/>
          <p:cNvSpPr txBox="1"/>
          <p:nvPr/>
        </p:nvSpPr>
        <p:spPr>
          <a:xfrm>
            <a:off x="499608" y="732334"/>
            <a:ext cx="6936040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d-ID" sz="2400" b="1" dirty="0">
                <a:solidFill>
                  <a:schemeClr val="bg1"/>
                </a:solidFill>
                <a:latin typeface="Calibri" pitchFamily="34" charset="0"/>
              </a:rPr>
              <a:t>GARIS BESAR ISI DOKUMEN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id-ID" sz="2400" b="1" dirty="0">
                <a:solidFill>
                  <a:schemeClr val="bg1"/>
                </a:solidFill>
                <a:latin typeface="Calibri" pitchFamily="34" charset="0"/>
              </a:rPr>
              <a:t>STANDAR </a:t>
            </a:r>
            <a:r>
              <a:rPr lang="en-US" sz="2400" b="1" dirty="0">
                <a:solidFill>
                  <a:schemeClr val="bg1"/>
                </a:solidFill>
                <a:latin typeface="Calibri" pitchFamily="34" charset="0"/>
              </a:rPr>
              <a:t>DALAM </a:t>
            </a:r>
            <a:r>
              <a:rPr lang="id-ID" sz="2400" b="1" dirty="0">
                <a:solidFill>
                  <a:schemeClr val="bg1"/>
                </a:solidFill>
                <a:latin typeface="Calibri" pitchFamily="34" charset="0"/>
              </a:rPr>
              <a:t>SPMI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71986" y="1471518"/>
            <a:ext cx="7812599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844" indent="-273844">
              <a:buFontTx/>
              <a:buAutoNum type="arabicPeriod"/>
            </a:pP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Visi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dan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Misi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PT</a:t>
            </a:r>
          </a:p>
          <a:p>
            <a:pPr marL="273844" indent="-273844">
              <a:buFontTx/>
              <a:buAutoNum type="arabicPeriod"/>
            </a:pPr>
            <a:r>
              <a:rPr lang="id-ID" sz="2300" dirty="0">
                <a:solidFill>
                  <a:srgbClr val="002060"/>
                </a:solidFill>
                <a:latin typeface="Calibri" pitchFamily="34" charset="0"/>
              </a:rPr>
              <a:t>Rasionale Standar SPMI (alasan penetapan standar tersebut)</a:t>
            </a:r>
            <a:endParaRPr lang="en-US" sz="2300" dirty="0">
              <a:solidFill>
                <a:srgbClr val="002060"/>
              </a:solidFill>
              <a:latin typeface="Calibri" pitchFamily="34" charset="0"/>
            </a:endParaRPr>
          </a:p>
          <a:p>
            <a:pPr marL="273844" indent="-273844">
              <a:buFontTx/>
              <a:buAutoNum type="arabicPeriod"/>
            </a:pP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Subyek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/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Pihak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yang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wajib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memenuhi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Standar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</a:p>
          <a:p>
            <a:pPr marL="273844" indent="-273844">
              <a:buFontTx/>
              <a:buAutoNum type="arabicPeriod"/>
            </a:pPr>
            <a:r>
              <a:rPr lang="id-ID" sz="2300" dirty="0">
                <a:solidFill>
                  <a:srgbClr val="002060"/>
                </a:solidFill>
                <a:latin typeface="Calibri" pitchFamily="34" charset="0"/>
              </a:rPr>
              <a:t>Definisi Istilah (istilah khas yang digunakan agar tidak menimbulkan multi tafsir)</a:t>
            </a:r>
          </a:p>
          <a:p>
            <a:pPr marL="273844" indent="-273844">
              <a:buFontTx/>
              <a:buAutoNum type="arabicPeriod"/>
            </a:pPr>
            <a:r>
              <a:rPr lang="id-ID" sz="2300" dirty="0">
                <a:solidFill>
                  <a:srgbClr val="002060"/>
                </a:solidFill>
                <a:latin typeface="Calibri" pitchFamily="34" charset="0"/>
              </a:rPr>
              <a:t>Pernyataan Isi Standar SPMI (misal: mengandung unsur A,B,C, dan D)</a:t>
            </a:r>
          </a:p>
          <a:p>
            <a:pPr marL="273844" indent="-273844">
              <a:buFontTx/>
              <a:buAutoNum type="arabicPeriod"/>
            </a:pPr>
            <a:r>
              <a:rPr lang="id-ID" sz="2300" dirty="0">
                <a:solidFill>
                  <a:srgbClr val="002060"/>
                </a:solidFill>
                <a:latin typeface="Calibri" pitchFamily="34" charset="0"/>
              </a:rPr>
              <a:t>Strategi Pencapaian Standar SPMI (apa/bagaimana mencapai standar)</a:t>
            </a:r>
          </a:p>
          <a:p>
            <a:pPr marL="273844" indent="-273844">
              <a:buFontTx/>
              <a:buAutoNum type="arabicPeriod"/>
            </a:pPr>
            <a:r>
              <a:rPr lang="id-ID" sz="2300" dirty="0">
                <a:solidFill>
                  <a:srgbClr val="002060"/>
                </a:solidFill>
                <a:latin typeface="Calibri" pitchFamily="34" charset="0"/>
              </a:rPr>
              <a:t>Indikator Pencapaian Standar SPMI (apa yang diukur/dicapai, bagaimana mengukur/mencapai, dan target pencapaian) </a:t>
            </a:r>
          </a:p>
          <a:p>
            <a:pPr marL="273844" indent="-273844">
              <a:buFontTx/>
              <a:buAutoNum type="arabicPeriod"/>
            </a:pP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Dokumen</a:t>
            </a:r>
            <a:r>
              <a:rPr lang="en-US" sz="2300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terkait</a:t>
            </a:r>
            <a:endParaRPr lang="en-US" sz="2300" dirty="0">
              <a:solidFill>
                <a:srgbClr val="002060"/>
              </a:solidFill>
              <a:latin typeface="Calibri" pitchFamily="34" charset="0"/>
            </a:endParaRPr>
          </a:p>
          <a:p>
            <a:pPr marL="273844" indent="-273844">
              <a:buFontTx/>
              <a:buAutoNum type="arabicPeriod"/>
            </a:pPr>
            <a:r>
              <a:rPr lang="en-US" sz="2300" dirty="0" err="1">
                <a:solidFill>
                  <a:srgbClr val="002060"/>
                </a:solidFill>
                <a:latin typeface="Calibri" pitchFamily="34" charset="0"/>
              </a:rPr>
              <a:t>Referensi</a:t>
            </a:r>
            <a:endParaRPr lang="id-ID" sz="2300" dirty="0">
              <a:solidFill>
                <a:srgbClr val="002060"/>
              </a:solidFill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4F9A8DC7-B053-40C3-82C1-AD0E5851830B}"/>
              </a:ext>
            </a:extLst>
          </p:cNvPr>
          <p:cNvGrpSpPr/>
          <p:nvPr/>
        </p:nvGrpSpPr>
        <p:grpSpPr>
          <a:xfrm>
            <a:off x="7593107" y="208303"/>
            <a:ext cx="1191478" cy="1048062"/>
            <a:chOff x="330489" y="199538"/>
            <a:chExt cx="1751914" cy="158012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D1151062-CE78-4C7E-BD45-8A7716430C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BF21693C-A1A4-419E-87D3-9DC8EC3D86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4965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99656"/>
              </p:ext>
            </p:extLst>
          </p:nvPr>
        </p:nvGraphicFramePr>
        <p:xfrm>
          <a:off x="1046490" y="1490742"/>
          <a:ext cx="6725755" cy="4696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4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932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9562">
                <a:tc>
                  <a:txBody>
                    <a:bodyPr/>
                    <a:lstStyle/>
                    <a:p>
                      <a:pPr algn="ctr"/>
                      <a:r>
                        <a:rPr lang="id-ID" sz="1600" dirty="0">
                          <a:latin typeface="Calibri" pitchFamily="34" charset="0"/>
                        </a:rPr>
                        <a:t>Unsur</a:t>
                      </a:r>
                    </a:p>
                  </a:txBody>
                  <a:tcPr marL="68580" marR="68580" marT="34290" marB="3429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>
                          <a:latin typeface="Calibri" pitchFamily="34" charset="0"/>
                        </a:rPr>
                        <a:t>Deskripsi</a:t>
                      </a:r>
                    </a:p>
                  </a:txBody>
                  <a:tcPr marL="68580" marR="68580" marT="34290" marB="3429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pPr marL="182563" indent="-182563"/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1  Visi</a:t>
                      </a:r>
                      <a:r>
                        <a:rPr lang="id-ID" sz="1600" baseline="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&amp; Misi PT</a:t>
                      </a:r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2. Rasionale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76351">
                <a:tc>
                  <a:txBody>
                    <a:bodyPr/>
                    <a:lstStyle/>
                    <a:p>
                      <a:pPr marL="182563" indent="-182563"/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3</a:t>
                      </a:r>
                      <a:r>
                        <a:rPr lang="id-ID" sz="1600" baseline="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 Subyek/Pihak yg. Wajib memenuhi Standar</a:t>
                      </a:r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4  Definisi</a:t>
                      </a:r>
                      <a:r>
                        <a:rPr lang="id-ID" sz="1600" baseline="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Istilah </a:t>
                      </a:r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16691">
                <a:tc>
                  <a:txBody>
                    <a:bodyPr/>
                    <a:lstStyle/>
                    <a:p>
                      <a:pPr marL="182563" indent="-182563"/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5  Pernyataan Isi </a:t>
                      </a:r>
                      <a:endParaRPr lang="en-US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pPr marL="182563" indent="-182563"/>
                      <a:r>
                        <a:rPr lang="en-US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   </a:t>
                      </a:r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Standar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6  Strategi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7  Indikator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8  Dokumen terkait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94899">
                <a:tc>
                  <a:txBody>
                    <a:bodyPr/>
                    <a:lstStyle/>
                    <a:p>
                      <a:r>
                        <a:rPr lang="id-ID" sz="1600" dirty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9  Referensi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id-ID" sz="1600" dirty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10" name="Rounded Rectangle 9"/>
          <p:cNvSpPr/>
          <p:nvPr/>
        </p:nvSpPr>
        <p:spPr>
          <a:xfrm>
            <a:off x="1046489" y="3991046"/>
            <a:ext cx="6725755" cy="60405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40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86512" y="664971"/>
            <a:ext cx="6041363" cy="534051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>
                <a:solidFill>
                  <a:srgbClr val="002060"/>
                </a:solidFill>
              </a:rPr>
              <a:t>SISTEMATIKA DOKUMEN STANDAR DALAM SPMI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548D1C4-CD53-4AB1-A6B0-A499FE6ECF79}"/>
              </a:ext>
            </a:extLst>
          </p:cNvPr>
          <p:cNvGrpSpPr/>
          <p:nvPr/>
        </p:nvGrpSpPr>
        <p:grpSpPr>
          <a:xfrm>
            <a:off x="7531454" y="408146"/>
            <a:ext cx="1038805" cy="1017242"/>
            <a:chOff x="330489" y="199538"/>
            <a:chExt cx="1751914" cy="1580123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xmlns="" id="{E6A5372C-379C-4E17-B074-DEB2E0D59C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xmlns="" id="{717EEA5B-EC2E-4254-A391-AC685301127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166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Arrow Connector 62"/>
          <p:cNvCxnSpPr/>
          <p:nvPr/>
        </p:nvCxnSpPr>
        <p:spPr>
          <a:xfrm>
            <a:off x="3181450" y="5638029"/>
            <a:ext cx="312517" cy="9672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427875" y="3071810"/>
            <a:ext cx="1286605" cy="2428892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latin typeface="Calibri" pitchFamily="34" charset="0"/>
              </a:rPr>
              <a:t>Standar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Dikti</a:t>
            </a:r>
            <a:endParaRPr lang="id-ID" sz="1200" b="1" dirty="0">
              <a:latin typeface="Calibri" pitchFamily="34" charset="0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2000232" y="2315888"/>
            <a:ext cx="1241284" cy="1228716"/>
          </a:xfrm>
          <a:prstGeom prst="round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Calibri" pitchFamily="34" charset="0"/>
              </a:rPr>
              <a:t>SN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Dikti</a:t>
            </a:r>
            <a:endParaRPr lang="id-ID" sz="2000" b="1" dirty="0">
              <a:latin typeface="Calibri" pitchFamily="34" charset="0"/>
            </a:endParaRPr>
          </a:p>
          <a:p>
            <a:pPr algn="ctr"/>
            <a:r>
              <a:rPr lang="en-US" sz="1200" b="1" dirty="0" err="1">
                <a:latin typeface="Calibri" pitchFamily="34" charset="0"/>
              </a:rPr>
              <a:t>Permenristek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b="1" dirty="0" err="1">
                <a:latin typeface="Calibri" pitchFamily="34" charset="0"/>
              </a:rPr>
              <a:t>dikti</a:t>
            </a:r>
            <a:endParaRPr lang="en-US" sz="1200" b="1" dirty="0">
              <a:latin typeface="Calibri" pitchFamily="34" charset="0"/>
            </a:endParaRPr>
          </a:p>
          <a:p>
            <a:pPr algn="ctr"/>
            <a:r>
              <a:rPr lang="en-US" sz="1200" b="1" dirty="0">
                <a:latin typeface="Calibri" pitchFamily="34" charset="0"/>
              </a:rPr>
              <a:t>No.44 </a:t>
            </a:r>
            <a:r>
              <a:rPr lang="en-US" sz="1200" b="1" dirty="0" err="1">
                <a:latin typeface="Calibri" pitchFamily="34" charset="0"/>
              </a:rPr>
              <a:t>Tahun</a:t>
            </a:r>
            <a:r>
              <a:rPr lang="en-US" sz="1200" b="1" dirty="0">
                <a:latin typeface="Calibri" pitchFamily="34" charset="0"/>
              </a:rPr>
              <a:t> 2015</a:t>
            </a:r>
            <a:endParaRPr lang="id-ID" sz="1200" b="1" dirty="0">
              <a:latin typeface="Calibri" pitchFamily="34" charset="0"/>
            </a:endParaRPr>
          </a:p>
        </p:txBody>
      </p:sp>
      <p:sp>
        <p:nvSpPr>
          <p:cNvPr id="66" name="Rounded Rectangle 65"/>
          <p:cNvSpPr/>
          <p:nvPr/>
        </p:nvSpPr>
        <p:spPr>
          <a:xfrm>
            <a:off x="2000232" y="4992404"/>
            <a:ext cx="1241284" cy="1252574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000" b="1" dirty="0">
                <a:latin typeface="Calibri" pitchFamily="34" charset="0"/>
              </a:rPr>
              <a:t>S</a:t>
            </a:r>
            <a:r>
              <a:rPr lang="en-US" sz="2000" b="1" dirty="0" err="1">
                <a:latin typeface="Calibri" pitchFamily="34" charset="0"/>
              </a:rPr>
              <a:t>tandar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Dikti</a:t>
            </a:r>
            <a:endParaRPr lang="id-ID" sz="2000" b="1" dirty="0">
              <a:latin typeface="Calibri" pitchFamily="34" charset="0"/>
            </a:endParaRPr>
          </a:p>
          <a:p>
            <a:pPr algn="ctr"/>
            <a:r>
              <a:rPr lang="id-ID" sz="1200" b="1" dirty="0">
                <a:latin typeface="Calibri" pitchFamily="34" charset="0"/>
              </a:rPr>
              <a:t>Ditetapk</a:t>
            </a:r>
            <a:r>
              <a:rPr lang="en-US" sz="1200" b="1" dirty="0">
                <a:latin typeface="Calibri" pitchFamily="34" charset="0"/>
              </a:rPr>
              <a:t>a</a:t>
            </a:r>
            <a:r>
              <a:rPr lang="id-ID" sz="1200" b="1" dirty="0">
                <a:latin typeface="Calibri" pitchFamily="34" charset="0"/>
              </a:rPr>
              <a:t>n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id-ID" sz="1200" b="1" dirty="0">
                <a:latin typeface="Calibri" pitchFamily="34" charset="0"/>
              </a:rPr>
              <a:t> Perguruan Tinggi</a:t>
            </a:r>
          </a:p>
        </p:txBody>
      </p:sp>
      <p:sp>
        <p:nvSpPr>
          <p:cNvPr id="67" name="Left Brace 66"/>
          <p:cNvSpPr/>
          <p:nvPr/>
        </p:nvSpPr>
        <p:spPr>
          <a:xfrm>
            <a:off x="1683836" y="2924964"/>
            <a:ext cx="316396" cy="2713065"/>
          </a:xfrm>
          <a:prstGeom prst="leftBrace">
            <a:avLst/>
          </a:prstGeom>
          <a:ln w="38100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68" name="Straight Arrow Connector 67"/>
          <p:cNvCxnSpPr>
            <a:stCxn id="65" idx="3"/>
          </p:cNvCxnSpPr>
          <p:nvPr/>
        </p:nvCxnSpPr>
        <p:spPr>
          <a:xfrm>
            <a:off x="3241516" y="2930246"/>
            <a:ext cx="263684" cy="475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Table 68"/>
          <p:cNvGraphicFramePr>
            <a:graphicFrameLocks noGrp="1"/>
          </p:cNvGraphicFramePr>
          <p:nvPr>
            <p:extLst/>
          </p:nvPr>
        </p:nvGraphicFramePr>
        <p:xfrm>
          <a:off x="3455831" y="1458632"/>
          <a:ext cx="153662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6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9008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id-ID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Nasional Pendidikan</a:t>
                      </a:r>
                      <a:endParaRPr lang="id-ID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 </a:t>
                      </a:r>
                      <a:r>
                        <a:rPr lang="en-US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Kompetensi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Lulusan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 </a:t>
                      </a:r>
                      <a:r>
                        <a:rPr lang="en-US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Isi Pbelajaran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6340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Proses Pembelajaran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40644">
                <a:tc>
                  <a:txBody>
                    <a:bodyPr/>
                    <a:lstStyle/>
                    <a:p>
                      <a:r>
                        <a:rPr lang="id-ID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 Pen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ilaian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Pembelajaran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49008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Dosen dan Tenaga Kependidikan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Sarana dan Prasarana  Pbelajaran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Pengelolaan Pembelajaran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8044">
                <a:tc>
                  <a:txBody>
                    <a:bodyPr/>
                    <a:lstStyle/>
                    <a:p>
                      <a:r>
                        <a:rPr lang="id-ID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 Pe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mbiayaan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Pembelajaran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>
            <p:extLst/>
          </p:nvPr>
        </p:nvGraphicFramePr>
        <p:xfrm>
          <a:off x="5160604" y="1447800"/>
          <a:ext cx="1571636" cy="3939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9008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id-ID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Nasional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id-ID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Pen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elitian</a:t>
                      </a:r>
                      <a:endParaRPr lang="id-ID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Hasil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Penelitian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Isi Penelitian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6340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Proses Penelitian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9456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Penilaian Penelitian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322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Peneliti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Sarpras Penelitian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Pengelolaan Penelitian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Pendanaan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&amp;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Pembiayaan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Penelitian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>
            <p:extLst/>
          </p:nvPr>
        </p:nvGraphicFramePr>
        <p:xfrm>
          <a:off x="6888797" y="1464908"/>
          <a:ext cx="1571635" cy="3424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9008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Nasional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PKM</a:t>
                      </a:r>
                      <a:endParaRPr lang="id-ID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Hasil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Isi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15310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Proses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322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Penilaian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Pelaksana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Sarpras PKM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Pengelolaan</a:t>
                      </a:r>
                      <a:r>
                        <a:rPr lang="en-US" sz="1200" baseline="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PKM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Pendanaan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&amp;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Pembiayaan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PKM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/>
          </p:nvPr>
        </p:nvGraphicFramePr>
        <p:xfrm>
          <a:off x="3470125" y="5393446"/>
          <a:ext cx="157163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9008">
                <a:tc>
                  <a:txBody>
                    <a:bodyPr/>
                    <a:lstStyle/>
                    <a:p>
                      <a:pPr algn="ctr"/>
                      <a:r>
                        <a:rPr lang="id-ID" sz="120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id-ID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Pengabdian</a:t>
                      </a:r>
                      <a:endParaRPr lang="en-US" sz="1200" baseline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ctr"/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Kepada</a:t>
                      </a:r>
                      <a:r>
                        <a:rPr lang="en-US" sz="1200" baseline="0" dirty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 dirty="0" err="1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Masyarakat</a:t>
                      </a:r>
                      <a:endParaRPr lang="id-ID" sz="120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….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….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Dst</a:t>
                      </a:r>
                      <a:endParaRPr lang="id-ID" sz="1200" dirty="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6" name="Rectangle 75"/>
          <p:cNvSpPr/>
          <p:nvPr/>
        </p:nvSpPr>
        <p:spPr>
          <a:xfrm>
            <a:off x="3470124" y="5406778"/>
            <a:ext cx="1571636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3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13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Bidang Akademik</a:t>
            </a:r>
            <a:endParaRPr lang="id-ID" sz="1300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5146525" y="5378206"/>
          <a:ext cx="1571635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9008">
                <a:tc>
                  <a:txBody>
                    <a:bodyPr/>
                    <a:lstStyle/>
                    <a:p>
                      <a:pPr algn="ctr"/>
                      <a:r>
                        <a:rPr lang="id-ID" sz="120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id-ID" sz="1200" baseline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200" baseline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Pengabdian</a:t>
                      </a:r>
                    </a:p>
                    <a:p>
                      <a:pPr algn="ctr"/>
                      <a:r>
                        <a:rPr lang="en-US" sz="120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Kepada</a:t>
                      </a:r>
                      <a:r>
                        <a:rPr lang="en-US" sz="1200" baseline="0">
                          <a:solidFill>
                            <a:schemeClr val="bg1"/>
                          </a:solidFill>
                          <a:latin typeface="Calibri" pitchFamily="34" charset="0"/>
                          <a:cs typeface="Calibri" pitchFamily="34" charset="0"/>
                        </a:rPr>
                        <a:t> Masyarakat</a:t>
                      </a:r>
                      <a:endParaRPr lang="id-ID" sz="120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….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id-ID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Standar</a:t>
                      </a:r>
                      <a:r>
                        <a:rPr lang="en-US" sz="1200" baseline="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 ….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9405"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2060"/>
                          </a:solidFill>
                          <a:latin typeface="Calibri" pitchFamily="34" charset="0"/>
                          <a:cs typeface="Calibri" pitchFamily="34" charset="0"/>
                        </a:rPr>
                        <a:t>Dst</a:t>
                      </a:r>
                      <a:endParaRPr lang="id-ID" sz="1200">
                        <a:solidFill>
                          <a:srgbClr val="00206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Rectangle 77"/>
          <p:cNvSpPr/>
          <p:nvPr/>
        </p:nvSpPr>
        <p:spPr>
          <a:xfrm>
            <a:off x="5146524" y="5391538"/>
            <a:ext cx="1571636" cy="428628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13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Standar</a:t>
            </a:r>
            <a:r>
              <a:rPr lang="en-US" sz="13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Bidang Non-Akademik</a:t>
            </a:r>
            <a:endParaRPr lang="id-ID" sz="1300" b="1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9" name="AutoShape 7"/>
          <p:cNvSpPr>
            <a:spLocks noChangeArrowheads="1"/>
          </p:cNvSpPr>
          <p:nvPr/>
        </p:nvSpPr>
        <p:spPr bwMode="auto">
          <a:xfrm>
            <a:off x="6822265" y="6030664"/>
            <a:ext cx="1143659" cy="638140"/>
          </a:xfrm>
          <a:prstGeom prst="can">
            <a:avLst>
              <a:gd name="adj" fmla="val 27380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endParaRPr lang="en-US" sz="600" b="1" dirty="0">
              <a:solidFill>
                <a:schemeClr val="tx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1100" b="1" dirty="0">
                <a:solidFill>
                  <a:schemeClr val="tx1"/>
                </a:solidFill>
                <a:latin typeface="Calibri" pitchFamily="34" charset="0"/>
              </a:rPr>
              <a:t>SN </a:t>
            </a:r>
            <a:r>
              <a:rPr lang="en-US" sz="1100" b="1" dirty="0" err="1">
                <a:solidFill>
                  <a:schemeClr val="tx1"/>
                </a:solidFill>
                <a:latin typeface="Calibri" pitchFamily="34" charset="0"/>
              </a:rPr>
              <a:t>Dikti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</a:rPr>
              <a:t> </a:t>
            </a:r>
          </a:p>
          <a:p>
            <a:pPr algn="ctr" eaLnBrk="1" hangingPunct="1"/>
            <a:r>
              <a:rPr lang="en-US" sz="900" b="1" dirty="0">
                <a:solidFill>
                  <a:schemeClr val="tx1"/>
                </a:solidFill>
                <a:latin typeface="Calibri" pitchFamily="34" charset="0"/>
              </a:rPr>
              <a:t>(</a:t>
            </a:r>
            <a:r>
              <a:rPr lang="en-US" sz="900" b="1" dirty="0" err="1">
                <a:solidFill>
                  <a:schemeClr val="tx1"/>
                </a:solidFill>
                <a:latin typeface="Calibri" pitchFamily="34" charset="0"/>
              </a:rPr>
              <a:t>Standar</a:t>
            </a:r>
            <a:r>
              <a:rPr lang="en-US" sz="900" b="1" dirty="0">
                <a:solidFill>
                  <a:schemeClr val="tx1"/>
                </a:solidFill>
                <a:latin typeface="Calibri" pitchFamily="34" charset="0"/>
              </a:rPr>
              <a:t> Minimal)</a:t>
            </a:r>
          </a:p>
        </p:txBody>
      </p:sp>
      <p:sp>
        <p:nvSpPr>
          <p:cNvPr id="80" name="AutoShape 8"/>
          <p:cNvSpPr>
            <a:spLocks noChangeArrowheads="1"/>
          </p:cNvSpPr>
          <p:nvPr/>
        </p:nvSpPr>
        <p:spPr bwMode="auto">
          <a:xfrm>
            <a:off x="6822265" y="5324788"/>
            <a:ext cx="1143659" cy="848751"/>
          </a:xfrm>
          <a:prstGeom prst="can">
            <a:avLst>
              <a:gd name="adj" fmla="val 20139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id-ID" sz="1100" b="1">
                <a:solidFill>
                  <a:schemeClr val="bg1"/>
                </a:solidFill>
                <a:latin typeface="Calibri" pitchFamily="34" charset="0"/>
              </a:rPr>
              <a:t>S</a:t>
            </a:r>
            <a:r>
              <a:rPr lang="en-US" sz="1100" b="1">
                <a:solidFill>
                  <a:schemeClr val="bg1"/>
                </a:solidFill>
                <a:latin typeface="Calibri" pitchFamily="34" charset="0"/>
              </a:rPr>
              <a:t>tandar Dikti</a:t>
            </a:r>
          </a:p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sz="900" b="1" err="1">
                <a:solidFill>
                  <a:schemeClr val="bg1"/>
                </a:solidFill>
                <a:latin typeface="Calibri" pitchFamily="34" charset="0"/>
              </a:rPr>
              <a:t>Melampaui</a:t>
            </a:r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 SN Dikti</a:t>
            </a:r>
            <a:r>
              <a:rPr lang="en-US" sz="1000" b="1">
                <a:solidFill>
                  <a:schemeClr val="bg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7965264" y="6021288"/>
            <a:ext cx="11787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sz="1200" b="1" dirty="0" err="1">
                <a:latin typeface="Calibri" pitchFamily="34" charset="0"/>
              </a:rPr>
              <a:t>Permenristek-dikti</a:t>
            </a:r>
            <a:r>
              <a:rPr lang="en-US" sz="1200" b="1" dirty="0">
                <a:latin typeface="Calibri" pitchFamily="34" charset="0"/>
              </a:rPr>
              <a:t> No. 44 </a:t>
            </a:r>
            <a:r>
              <a:rPr lang="en-US" sz="1200" b="1" dirty="0" err="1">
                <a:latin typeface="Calibri" pitchFamily="34" charset="0"/>
              </a:rPr>
              <a:t>Tahun</a:t>
            </a:r>
            <a:r>
              <a:rPr lang="en-US" sz="1200" b="1" dirty="0">
                <a:latin typeface="Calibri" pitchFamily="34" charset="0"/>
              </a:rPr>
              <a:t> 2015</a:t>
            </a:r>
            <a:endParaRPr lang="id-ID" sz="1200" b="1" dirty="0">
              <a:latin typeface="Calibri" pitchFamily="34" charset="0"/>
            </a:endParaRPr>
          </a:p>
        </p:txBody>
      </p:sp>
      <p:sp>
        <p:nvSpPr>
          <p:cNvPr id="82" name="Text Box 12"/>
          <p:cNvSpPr txBox="1">
            <a:spLocks noChangeArrowheads="1"/>
          </p:cNvSpPr>
          <p:nvPr/>
        </p:nvSpPr>
        <p:spPr bwMode="auto">
          <a:xfrm>
            <a:off x="7965265" y="5373404"/>
            <a:ext cx="9501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sz="1200" b="1" dirty="0" err="1">
                <a:latin typeface="Calibri" pitchFamily="34" charset="0"/>
              </a:rPr>
              <a:t>Ditetapkan</a:t>
            </a:r>
            <a:endParaRPr lang="id-ID" sz="1200" b="1" dirty="0">
              <a:latin typeface="Calibri" pitchFamily="34" charset="0"/>
            </a:endParaRPr>
          </a:p>
          <a:p>
            <a:pPr algn="l" eaLnBrk="1" hangingPunct="1"/>
            <a:r>
              <a:rPr lang="en-US" sz="1200" b="1" dirty="0" err="1">
                <a:latin typeface="Calibri" pitchFamily="34" charset="0"/>
              </a:rPr>
              <a:t>Perguruan</a:t>
            </a:r>
            <a:r>
              <a:rPr lang="en-US" sz="1200" b="1" dirty="0">
                <a:latin typeface="Calibri" pitchFamily="34" charset="0"/>
              </a:rPr>
              <a:t> </a:t>
            </a:r>
          </a:p>
          <a:p>
            <a:pPr algn="l" eaLnBrk="1" hangingPunct="1"/>
            <a:r>
              <a:rPr lang="en-US" sz="1200" b="1" dirty="0" err="1">
                <a:latin typeface="Calibri" pitchFamily="34" charset="0"/>
              </a:rPr>
              <a:t>Tinggi</a:t>
            </a:r>
            <a:endParaRPr lang="id-ID" sz="1200" b="1" dirty="0">
              <a:latin typeface="Calibri" pitchFamily="34" charset="0"/>
            </a:endParaRPr>
          </a:p>
        </p:txBody>
      </p:sp>
      <p:sp>
        <p:nvSpPr>
          <p:cNvPr id="28" name="TextBox 2"/>
          <p:cNvSpPr txBox="1">
            <a:spLocks noChangeArrowheads="1"/>
          </p:cNvSpPr>
          <p:nvPr/>
        </p:nvSpPr>
        <p:spPr bwMode="auto">
          <a:xfrm>
            <a:off x="575850" y="643652"/>
            <a:ext cx="56277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latin typeface="Calibri" pitchFamily="34" charset="0"/>
              </a:rPr>
              <a:t>Standar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Pendidikan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smtClean="0">
                <a:latin typeface="Calibri" pitchFamily="34" charset="0"/>
              </a:rPr>
              <a:t>Tinggi (</a:t>
            </a:r>
            <a:r>
              <a:rPr lang="en-US" sz="2000" b="1" dirty="0" err="1">
                <a:latin typeface="Calibri" pitchFamily="34" charset="0"/>
              </a:rPr>
              <a:t>Standar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n-US" sz="2000" b="1" dirty="0" err="1">
                <a:latin typeface="Calibri" pitchFamily="34" charset="0"/>
              </a:rPr>
              <a:t>Dikti</a:t>
            </a:r>
            <a:r>
              <a:rPr lang="en-US" sz="2000" b="1" dirty="0">
                <a:latin typeface="Calibri" pitchFamily="34" charset="0"/>
              </a:rPr>
              <a:t>)</a:t>
            </a:r>
            <a:endParaRPr lang="id-ID" sz="2000" b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721146" y="1353909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+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49338" y="1357298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+</a:t>
            </a:r>
            <a:endParaRPr lang="id-ID" sz="3600" b="1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60167" y="5324789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dan</a:t>
            </a:r>
            <a:endParaRPr lang="id-ID" sz="2000" b="1">
              <a:solidFill>
                <a:srgbClr val="FF0000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9658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7" grpId="0" animBg="1"/>
      <p:bldP spid="76" grpId="0" animBg="1"/>
      <p:bldP spid="78" grpId="0" animBg="1"/>
      <p:bldP spid="81" grpId="0"/>
      <p:bldP spid="82" grpId="0"/>
      <p:bldP spid="29" grpId="0"/>
      <p:bldP spid="30" grpId="0"/>
      <p:bldP spid="31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468" y="587357"/>
            <a:ext cx="7886700" cy="655265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Pertimbangan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dalam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menetapkan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dan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mengimplementasikan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standar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dalam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SPMI (1)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Dikti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Permenristekdikti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nomor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44/2015) yang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kriteria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minimal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penyelenggaraan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tridharma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PT.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menyusun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pendidikan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melampaui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SN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Dikti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Tingkat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pelampauan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bisa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bersifat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vertikal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kualitatif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horisontal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kuantitatif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Bagi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tertentu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wajib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mengacu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menginternalisasi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peraturan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perundangan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relevan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misalnya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Profesi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Guru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juga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menginternalisasi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Permenristek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Dikti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nomor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55/2017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Profesi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Guru.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853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12" y="588686"/>
            <a:ext cx="8001000" cy="831663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Kebijakan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SPMI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912" y="1552223"/>
            <a:ext cx="8001000" cy="4818811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Dokumen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tertulis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berisi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uraian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secara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garis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besar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bagaimana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suatu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memahami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merancang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mengimplementasikan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SPMI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penyelenggaraan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pendidikan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sehingga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terwujud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budaya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mutu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tersebut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79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64" y="1676120"/>
            <a:ext cx="7439343" cy="42585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Contoh</a:t>
            </a:r>
            <a:r>
              <a:rPr lang="en-US" b="1" dirty="0"/>
              <a:t>: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Standar</a:t>
            </a:r>
            <a:r>
              <a:rPr lang="en-US" b="1" dirty="0">
                <a:solidFill>
                  <a:srgbClr val="FF0000"/>
                </a:solidFill>
              </a:rPr>
              <a:t> Air </a:t>
            </a:r>
            <a:r>
              <a:rPr lang="en-US" b="1" dirty="0" err="1">
                <a:solidFill>
                  <a:srgbClr val="FF0000"/>
                </a:solidFill>
              </a:rPr>
              <a:t>Minum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b="1" dirty="0" smtClean="0">
                <a:solidFill>
                  <a:srgbClr val="C00000"/>
                </a:solidFill>
              </a:rPr>
              <a:t>Formula </a:t>
            </a:r>
            <a:r>
              <a:rPr lang="en-US" b="1" dirty="0">
                <a:solidFill>
                  <a:srgbClr val="C00000"/>
                </a:solidFill>
              </a:rPr>
              <a:t>KPI</a:t>
            </a:r>
          </a:p>
          <a:p>
            <a:r>
              <a:rPr lang="en-US" dirty="0"/>
              <a:t>Air </a:t>
            </a:r>
            <a:r>
              <a:rPr lang="en-US" dirty="0" err="1"/>
              <a:t>minum</a:t>
            </a:r>
            <a:r>
              <a:rPr lang="en-US" dirty="0"/>
              <a:t> yang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berasa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berbau</a:t>
            </a:r>
            <a:endParaRPr lang="en-US" dirty="0"/>
          </a:p>
          <a:p>
            <a:pPr marL="0" indent="0">
              <a:spcBef>
                <a:spcPts val="1800"/>
              </a:spcBef>
              <a:buNone/>
            </a:pPr>
            <a:r>
              <a:rPr lang="en-US" b="1" dirty="0">
                <a:solidFill>
                  <a:srgbClr val="C00000"/>
                </a:solidFill>
              </a:rPr>
              <a:t>Formula ABCD</a:t>
            </a:r>
          </a:p>
          <a:p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(A)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air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(B)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berasa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(C)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pemenuhan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staf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(D)</a:t>
            </a:r>
          </a:p>
          <a:p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pengadaan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(A)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air </a:t>
            </a:r>
            <a:r>
              <a:rPr lang="en-US" dirty="0" err="1"/>
              <a:t>minum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(B)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berwarna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berasa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(C)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97C89A4-811C-4FD5-9C0B-DDF3C606AA34}"/>
              </a:ext>
            </a:extLst>
          </p:cNvPr>
          <p:cNvGrpSpPr/>
          <p:nvPr/>
        </p:nvGrpSpPr>
        <p:grpSpPr>
          <a:xfrm>
            <a:off x="7820251" y="720286"/>
            <a:ext cx="785039" cy="698771"/>
            <a:chOff x="330489" y="199538"/>
            <a:chExt cx="1751914" cy="15801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FF6C50EF-99A0-4362-91AB-ABA3A20BE6A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3E63BCD8-9D15-4642-8672-8FA0C92D6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02C20374-FBE9-4058-BE5C-EABAD3AAE6B9}"/>
              </a:ext>
            </a:extLst>
          </p:cNvPr>
          <p:cNvSpPr txBox="1">
            <a:spLocks/>
          </p:cNvSpPr>
          <p:nvPr/>
        </p:nvSpPr>
        <p:spPr>
          <a:xfrm>
            <a:off x="1375358" y="1419057"/>
            <a:ext cx="6172200" cy="481180"/>
          </a:xfrm>
          <a:prstGeom prst="rect">
            <a:avLst/>
          </a:prstGeom>
        </p:spPr>
        <p:txBody>
          <a:bodyPr vert="horz" lIns="68580" tIns="34290" rIns="68580" bIns="3429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d-ID" sz="2175" b="1" dirty="0">
              <a:solidFill>
                <a:srgbClr val="00206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B75E08BE-42FA-4CB8-9250-07B5EE9AA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64" y="934630"/>
            <a:ext cx="6172200" cy="378042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id-ID" sz="2400" b="1" dirty="0">
                <a:solidFill>
                  <a:srgbClr val="002060"/>
                </a:solidFill>
              </a:rPr>
              <a:t>PERUMUSAN &amp; ANATOMI </a:t>
            </a:r>
            <a:r>
              <a:rPr lang="en-US" sz="2400" b="1" dirty="0">
                <a:solidFill>
                  <a:srgbClr val="002060"/>
                </a:solidFill>
              </a:rPr>
              <a:t>S</a:t>
            </a:r>
            <a:r>
              <a:rPr lang="id-ID" sz="2400" b="1" dirty="0">
                <a:solidFill>
                  <a:srgbClr val="002060"/>
                </a:solidFill>
              </a:rPr>
              <a:t>TANDAR</a:t>
            </a:r>
          </a:p>
        </p:txBody>
      </p:sp>
    </p:spTree>
    <p:extLst>
      <p:ext uri="{BB962C8B-B14F-4D97-AF65-F5344CB8AC3E}">
        <p14:creationId xmlns:p14="http://schemas.microsoft.com/office/powerpoint/2010/main" val="420718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769" y="809458"/>
            <a:ext cx="6172200" cy="37804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d-ID" sz="2800" b="1" dirty="0">
                <a:solidFill>
                  <a:srgbClr val="002060"/>
                </a:solidFill>
              </a:rPr>
              <a:t>PERUMUSAN &amp; ANATOMI </a:t>
            </a:r>
            <a:r>
              <a:rPr lang="en-US" sz="2800" b="1" dirty="0">
                <a:solidFill>
                  <a:srgbClr val="002060"/>
                </a:solidFill>
              </a:rPr>
              <a:t>S</a:t>
            </a:r>
            <a:r>
              <a:rPr lang="id-ID" sz="2800" b="1" dirty="0">
                <a:solidFill>
                  <a:srgbClr val="002060"/>
                </a:solidFill>
              </a:rPr>
              <a:t>TANDAR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287" y="2201647"/>
            <a:ext cx="7066572" cy="43874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2200" dirty="0"/>
              <a:t>Perumusan standar memenuhi unsur sbb:</a:t>
            </a:r>
          </a:p>
          <a:p>
            <a:pPr>
              <a:spcBef>
                <a:spcPts val="900"/>
              </a:spcBef>
            </a:pPr>
            <a:r>
              <a:rPr lang="en-US" sz="2200" b="1" i="1" dirty="0" err="1"/>
              <a:t>Subyek</a:t>
            </a:r>
            <a:r>
              <a:rPr lang="id-ID" sz="2200" b="1" dirty="0"/>
              <a:t>:</a:t>
            </a:r>
            <a:r>
              <a:rPr lang="id-ID" sz="2200" dirty="0"/>
              <a:t> subyek yang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ditetapkan</a:t>
            </a:r>
            <a:r>
              <a:rPr lang="en-US" sz="2200" dirty="0"/>
              <a:t> </a:t>
            </a:r>
            <a:r>
              <a:rPr lang="en-US" sz="2200" dirty="0" err="1"/>
              <a:t>standar</a:t>
            </a:r>
            <a:r>
              <a:rPr lang="en-US" sz="2200" dirty="0"/>
              <a:t> / </a:t>
            </a:r>
            <a:r>
              <a:rPr lang="en-US" sz="2200" dirty="0" err="1"/>
              <a:t>spesifikasi</a:t>
            </a:r>
            <a:r>
              <a:rPr lang="en-US" sz="2200" dirty="0"/>
              <a:t> / </a:t>
            </a:r>
            <a:r>
              <a:rPr lang="en-US" sz="2200" dirty="0" err="1"/>
              <a:t>kriteria</a:t>
            </a:r>
            <a:r>
              <a:rPr lang="en-US" sz="2200" dirty="0"/>
              <a:t> / </a:t>
            </a:r>
            <a:r>
              <a:rPr lang="en-US" sz="2200" dirty="0" err="1"/>
              <a:t>patokan</a:t>
            </a:r>
            <a:r>
              <a:rPr lang="id-ID" sz="2200" dirty="0"/>
              <a:t>.</a:t>
            </a:r>
          </a:p>
          <a:p>
            <a:pPr>
              <a:spcBef>
                <a:spcPts val="900"/>
              </a:spcBef>
            </a:pPr>
            <a:r>
              <a:rPr lang="en-US" sz="2200" b="1" i="1" dirty="0" err="1"/>
              <a:t>Spesifikasi</a:t>
            </a:r>
            <a:r>
              <a:rPr lang="id-ID" sz="2200" b="1" i="1" dirty="0"/>
              <a:t>:</a:t>
            </a:r>
            <a:r>
              <a:rPr lang="id-ID" sz="2200" dirty="0"/>
              <a:t> </a:t>
            </a:r>
            <a:r>
              <a:rPr lang="en-US" sz="2200" dirty="0" err="1"/>
              <a:t>hal-hal</a:t>
            </a:r>
            <a:r>
              <a:rPr lang="en-US" sz="2200" dirty="0"/>
              <a:t> 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dipenuhi</a:t>
            </a:r>
            <a:r>
              <a:rPr lang="en-US" sz="2200" dirty="0"/>
              <a:t> oleh </a:t>
            </a:r>
            <a:r>
              <a:rPr lang="en-US" sz="2200" dirty="0" err="1"/>
              <a:t>subyek</a:t>
            </a:r>
            <a:r>
              <a:rPr lang="en-US" sz="2200" dirty="0"/>
              <a:t> </a:t>
            </a:r>
            <a:r>
              <a:rPr lang="en-US" sz="2200" dirty="0" err="1"/>
              <a:t>berupa</a:t>
            </a:r>
            <a:r>
              <a:rPr lang="en-US" sz="2200" dirty="0"/>
              <a:t> </a:t>
            </a:r>
            <a:r>
              <a:rPr lang="en-US" sz="2200" dirty="0" err="1"/>
              <a:t>standar</a:t>
            </a:r>
            <a:r>
              <a:rPr lang="en-US" sz="2200" dirty="0"/>
              <a:t> / </a:t>
            </a:r>
            <a:r>
              <a:rPr lang="en-US" sz="2200" dirty="0" err="1"/>
              <a:t>spesifikasi</a:t>
            </a:r>
            <a:r>
              <a:rPr lang="en-US" sz="2200" dirty="0"/>
              <a:t> / </a:t>
            </a:r>
            <a:r>
              <a:rPr lang="en-US" sz="2200" dirty="0" err="1"/>
              <a:t>kriteria</a:t>
            </a:r>
            <a:r>
              <a:rPr lang="en-US" sz="2200" dirty="0"/>
              <a:t> / </a:t>
            </a:r>
            <a:r>
              <a:rPr lang="en-US" sz="2200" dirty="0" err="1"/>
              <a:t>patokan</a:t>
            </a:r>
            <a:r>
              <a:rPr lang="id-ID" sz="2200" dirty="0"/>
              <a:t>. </a:t>
            </a:r>
            <a:endParaRPr lang="en-US" sz="2200" dirty="0"/>
          </a:p>
          <a:p>
            <a:pPr marL="40481" indent="0">
              <a:spcBef>
                <a:spcPts val="900"/>
              </a:spcBef>
              <a:buNone/>
            </a:pPr>
            <a:r>
              <a:rPr lang="nb-NO" sz="2200" dirty="0"/>
              <a:t>Lazimnya, KPI merupakan satu paket kesatuan yang terdiri:</a:t>
            </a:r>
            <a:endParaRPr lang="id-ID" sz="2200" dirty="0"/>
          </a:p>
          <a:p>
            <a:pPr marL="90488" indent="-1191">
              <a:buNone/>
            </a:pPr>
            <a:r>
              <a:rPr lang="id-ID" sz="2200" i="1" dirty="0"/>
              <a:t>    a. </a:t>
            </a:r>
            <a:r>
              <a:rPr lang="en-US" sz="2200" i="1" dirty="0"/>
              <a:t>Indicators: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apa</a:t>
            </a:r>
            <a:r>
              <a:rPr lang="en-US" sz="2200" dirty="0"/>
              <a:t> yang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diukur</a:t>
            </a:r>
            <a:r>
              <a:rPr lang="en-US" sz="2200" dirty="0"/>
              <a:t>/</a:t>
            </a:r>
            <a:r>
              <a:rPr lang="en-US" sz="2200" dirty="0" err="1"/>
              <a:t>dicapai</a:t>
            </a:r>
            <a:endParaRPr lang="id-ID" sz="2200" dirty="0"/>
          </a:p>
          <a:p>
            <a:pPr marL="429816" indent="-340519">
              <a:buNone/>
            </a:pPr>
            <a:r>
              <a:rPr lang="id-ID" sz="2200" i="1" dirty="0"/>
              <a:t>    b. </a:t>
            </a:r>
            <a:r>
              <a:rPr lang="en-US" sz="2200" i="1" dirty="0"/>
              <a:t>Measures:</a:t>
            </a:r>
            <a:r>
              <a:rPr lang="en-US" sz="2200" dirty="0"/>
              <a:t> </a:t>
            </a:r>
            <a:r>
              <a:rPr lang="en-US" sz="2200" dirty="0" err="1"/>
              <a:t>tentang</a:t>
            </a:r>
            <a:r>
              <a:rPr lang="en-US" sz="2200" dirty="0"/>
              <a:t> </a:t>
            </a:r>
            <a:r>
              <a:rPr lang="en-US" sz="2200" dirty="0" err="1"/>
              <a:t>bagaimana</a:t>
            </a:r>
            <a:r>
              <a:rPr lang="en-US" sz="2200" dirty="0"/>
              <a:t> </a:t>
            </a:r>
            <a:r>
              <a:rPr lang="en-US" sz="2200" dirty="0" err="1"/>
              <a:t>pengukuran</a:t>
            </a:r>
            <a:r>
              <a:rPr lang="en-US" sz="2200" dirty="0"/>
              <a:t>/</a:t>
            </a:r>
            <a:r>
              <a:rPr lang="en-US" sz="2200" dirty="0" err="1"/>
              <a:t>pencapaian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dilaksanakan</a:t>
            </a:r>
            <a:endParaRPr lang="id-ID" sz="2200" dirty="0"/>
          </a:p>
          <a:p>
            <a:pPr marL="90488" indent="-1191">
              <a:buNone/>
            </a:pPr>
            <a:r>
              <a:rPr lang="id-ID" sz="2200" i="1" dirty="0"/>
              <a:t>    c. Targets</a:t>
            </a:r>
            <a:r>
              <a:rPr lang="id-ID" sz="2200" dirty="0"/>
              <a:t>: tentang apa hasil yang </a:t>
            </a:r>
            <a:r>
              <a:rPr lang="en-US" sz="2200" dirty="0"/>
              <a:t>di</a:t>
            </a:r>
            <a:r>
              <a:rPr lang="id-ID" sz="2200" dirty="0"/>
              <a:t>inginkan.</a:t>
            </a:r>
          </a:p>
          <a:p>
            <a:pPr>
              <a:spcBef>
                <a:spcPts val="900"/>
              </a:spcBef>
            </a:pPr>
            <a:endParaRPr lang="id-ID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088021" y="1513719"/>
            <a:ext cx="59368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333399"/>
                </a:solidFill>
              </a:rPr>
              <a:t>1. </a:t>
            </a:r>
            <a:r>
              <a:rPr lang="en-US" sz="2400" b="1" dirty="0" err="1">
                <a:solidFill>
                  <a:srgbClr val="333399"/>
                </a:solidFill>
              </a:rPr>
              <a:t>Perumusan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Standar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dengan</a:t>
            </a:r>
            <a:r>
              <a:rPr lang="en-US" sz="2400" b="1" dirty="0">
                <a:solidFill>
                  <a:srgbClr val="333399"/>
                </a:solidFill>
              </a:rPr>
              <a:t> FORMULA KPI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90068AB-6516-4D9B-A4C8-4C85777F7799}"/>
              </a:ext>
            </a:extLst>
          </p:cNvPr>
          <p:cNvGrpSpPr/>
          <p:nvPr/>
        </p:nvGrpSpPr>
        <p:grpSpPr>
          <a:xfrm>
            <a:off x="7981616" y="673312"/>
            <a:ext cx="785039" cy="698771"/>
            <a:chOff x="330489" y="199538"/>
            <a:chExt cx="1751914" cy="158012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82FF276B-EC3F-4C06-ACA2-77974CB964A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E707E3FF-C76A-4FE7-8AD7-EFE54ED9E1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70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229" y="843511"/>
            <a:ext cx="7365476" cy="85725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>
                <a:solidFill>
                  <a:srgbClr val="333399"/>
                </a:solidFill>
              </a:rPr>
              <a:t>Contoh</a:t>
            </a:r>
            <a:r>
              <a:rPr lang="en-US" sz="2800" b="1" dirty="0">
                <a:solidFill>
                  <a:srgbClr val="333399"/>
                </a:solidFill>
              </a:rPr>
              <a:t> </a:t>
            </a:r>
            <a:r>
              <a:rPr lang="en-US" sz="2800" b="1" dirty="0" err="1">
                <a:solidFill>
                  <a:srgbClr val="333399"/>
                </a:solidFill>
              </a:rPr>
              <a:t>Perumusan</a:t>
            </a:r>
            <a:r>
              <a:rPr lang="en-US" sz="2800" b="1" dirty="0">
                <a:solidFill>
                  <a:srgbClr val="333399"/>
                </a:solidFill>
              </a:rPr>
              <a:t> </a:t>
            </a:r>
            <a:r>
              <a:rPr lang="en-US" sz="2800" b="1" dirty="0" err="1">
                <a:solidFill>
                  <a:srgbClr val="333399"/>
                </a:solidFill>
              </a:rPr>
              <a:t>Standar</a:t>
            </a:r>
            <a:r>
              <a:rPr lang="en-US" sz="2800" b="1" dirty="0">
                <a:solidFill>
                  <a:srgbClr val="333399"/>
                </a:solidFill>
              </a:rPr>
              <a:t> </a:t>
            </a:r>
            <a:r>
              <a:rPr lang="en-US" sz="2800" b="1" dirty="0" err="1">
                <a:solidFill>
                  <a:srgbClr val="333399"/>
                </a:solidFill>
              </a:rPr>
              <a:t>dengan</a:t>
            </a:r>
            <a:r>
              <a:rPr lang="en-US" sz="2800" b="1" dirty="0">
                <a:solidFill>
                  <a:srgbClr val="333399"/>
                </a:solidFill>
              </a:rPr>
              <a:t> FORMULA KPI</a:t>
            </a:r>
            <a:r>
              <a:rPr lang="en-US" sz="28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431" y="1865658"/>
            <a:ext cx="7263019" cy="4284130"/>
          </a:xfrm>
        </p:spPr>
        <p:txBody>
          <a:bodyPr>
            <a:normAutofit/>
          </a:bodyPr>
          <a:lstStyle/>
          <a:p>
            <a:pPr marL="474914" indent="-385763">
              <a:buFont typeface="+mj-lt"/>
              <a:buAutoNum type="alphaLcParenR"/>
            </a:pPr>
            <a:r>
              <a:rPr lang="en-US" dirty="0" err="1">
                <a:solidFill>
                  <a:srgbClr val="C00000"/>
                </a:solidFill>
              </a:rPr>
              <a:t>Pembelajaran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terstruktur</a:t>
            </a:r>
            <a:r>
              <a:rPr lang="en-US" dirty="0"/>
              <a:t>, </a:t>
            </a:r>
            <a:r>
              <a:rPr lang="en-US" dirty="0" err="1"/>
              <a:t>terjadwal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terpantau</a:t>
            </a:r>
            <a:r>
              <a:rPr lang="en-US" dirty="0"/>
              <a:t> </a:t>
            </a:r>
            <a:r>
              <a:rPr lang="en-US" dirty="0" err="1"/>
              <a:t>pelaksanaannya</a:t>
            </a:r>
            <a:endParaRPr lang="en-US" dirty="0"/>
          </a:p>
          <a:p>
            <a:pPr marL="474914" indent="-385763">
              <a:spcBef>
                <a:spcPts val="1800"/>
              </a:spcBef>
              <a:buFont typeface="+mj-lt"/>
              <a:buAutoNum type="alphaLcParenR"/>
            </a:pPr>
            <a:r>
              <a:rPr lang="en-US" dirty="0" err="1">
                <a:solidFill>
                  <a:srgbClr val="C00000"/>
                </a:solidFill>
              </a:rPr>
              <a:t>Mahasiswa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dievaluasi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kriteria</a:t>
            </a:r>
            <a:r>
              <a:rPr lang="en-US" dirty="0"/>
              <a:t>, </a:t>
            </a:r>
            <a:r>
              <a:rPr lang="en-US" dirty="0" err="1"/>
              <a:t>peraturan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diumumkan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konsisten</a:t>
            </a:r>
            <a:endParaRPr lang="en-US" dirty="0"/>
          </a:p>
          <a:p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938FFC20-A0E3-47B9-A518-254924A95C68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435A7485-DC53-4B72-B1EC-AA2EDAF758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29198DB8-E552-40B2-8B49-9EA8B2FC50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275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275" y="2098258"/>
            <a:ext cx="7306863" cy="4177036"/>
          </a:xfrm>
        </p:spPr>
        <p:txBody>
          <a:bodyPr>
            <a:noAutofit/>
          </a:bodyPr>
          <a:lstStyle/>
          <a:p>
            <a:pPr marL="40481" indent="-40481">
              <a:spcBef>
                <a:spcPts val="450"/>
              </a:spcBef>
              <a:buNone/>
            </a:pPr>
            <a:r>
              <a:rPr lang="id-ID" sz="2200" dirty="0"/>
              <a:t> </a:t>
            </a:r>
            <a:r>
              <a:rPr lang="en-US" sz="2200" dirty="0"/>
              <a:t>Formula </a:t>
            </a:r>
            <a:r>
              <a:rPr lang="id-ID" sz="2200" dirty="0"/>
              <a:t>standar memenuhi unsur sbb:</a:t>
            </a:r>
          </a:p>
          <a:p>
            <a:pPr indent="-216694">
              <a:spcBef>
                <a:spcPts val="450"/>
              </a:spcBef>
            </a:pPr>
            <a:r>
              <a:rPr lang="en-US" sz="2200" b="1" i="1" dirty="0"/>
              <a:t>Au</a:t>
            </a:r>
            <a:r>
              <a:rPr lang="id-ID" sz="2200" b="1" i="1" dirty="0"/>
              <a:t>dience</a:t>
            </a:r>
            <a:r>
              <a:rPr lang="en-US" sz="2200" b="1" i="1" dirty="0"/>
              <a:t> (A)</a:t>
            </a:r>
            <a:r>
              <a:rPr lang="id-ID" sz="2200" b="1" dirty="0"/>
              <a:t>:</a:t>
            </a:r>
            <a:r>
              <a:rPr lang="id-ID" sz="2200" dirty="0"/>
              <a:t> subyek yang harus melakukan  sesuatu; atau pihak yang harus melaksanakan dan mencapai isi standar.</a:t>
            </a:r>
          </a:p>
          <a:p>
            <a:pPr indent="-216694">
              <a:spcBef>
                <a:spcPts val="450"/>
              </a:spcBef>
            </a:pPr>
            <a:r>
              <a:rPr lang="id-ID" sz="2200" b="1" i="1" dirty="0"/>
              <a:t>Behaviour</a:t>
            </a:r>
            <a:r>
              <a:rPr lang="en-US" sz="2200" b="1" i="1" dirty="0"/>
              <a:t> (B)</a:t>
            </a:r>
            <a:r>
              <a:rPr lang="id-ID" sz="2200" b="1" i="1" dirty="0"/>
              <a:t>:</a:t>
            </a:r>
            <a:r>
              <a:rPr lang="id-ID" sz="2200" dirty="0"/>
              <a:t> apa yang harus dilakukan, diukur / dicapai / dibuktikan. </a:t>
            </a:r>
          </a:p>
          <a:p>
            <a:pPr indent="-216694">
              <a:spcBef>
                <a:spcPts val="450"/>
              </a:spcBef>
            </a:pPr>
            <a:r>
              <a:rPr lang="id-ID" sz="2200" b="1" i="1" dirty="0"/>
              <a:t>Competence</a:t>
            </a:r>
            <a:r>
              <a:rPr lang="en-US" sz="2200" b="1" i="1" dirty="0"/>
              <a:t> (C)</a:t>
            </a:r>
            <a:r>
              <a:rPr lang="id-ID" sz="2200" i="1" dirty="0"/>
              <a:t>:</a:t>
            </a:r>
            <a:r>
              <a:rPr lang="id-ID" sz="2200" dirty="0"/>
              <a:t> kompetensi / kemampuan / spesifikasi / target / kriteria yang harus dicapai. </a:t>
            </a:r>
          </a:p>
          <a:p>
            <a:pPr indent="-216694">
              <a:spcBef>
                <a:spcPts val="450"/>
              </a:spcBef>
            </a:pPr>
            <a:r>
              <a:rPr lang="nb-NO" sz="2200" b="1" i="1" dirty="0"/>
              <a:t>Degree (D):</a:t>
            </a:r>
            <a:r>
              <a:rPr lang="nb-NO" sz="2200" dirty="0"/>
              <a:t> tingkat / periode / frekuensi / waktu</a:t>
            </a:r>
          </a:p>
          <a:p>
            <a:pPr marL="0" indent="0">
              <a:spcBef>
                <a:spcPts val="450"/>
              </a:spcBef>
              <a:buNone/>
            </a:pPr>
            <a:endParaRPr lang="nb-NO" sz="2200" dirty="0"/>
          </a:p>
          <a:p>
            <a:pPr marL="0" indent="0">
              <a:spcBef>
                <a:spcPts val="450"/>
              </a:spcBef>
              <a:buNone/>
            </a:pPr>
            <a:r>
              <a:rPr lang="nb-NO" sz="2200" dirty="0"/>
              <a:t>Unsur B, C, dan D dalam banyak hal mirip dengan </a:t>
            </a:r>
            <a:r>
              <a:rPr lang="nb-NO" sz="2200" i="1" dirty="0"/>
              <a:t>Key Performance Indicator (KPI)</a:t>
            </a:r>
            <a:r>
              <a:rPr lang="nb-NO" sz="2200" dirty="0"/>
              <a:t>. </a:t>
            </a:r>
            <a:endParaRPr lang="id-ID" sz="2200" dirty="0"/>
          </a:p>
          <a:p>
            <a:pPr marL="89152" indent="0">
              <a:spcBef>
                <a:spcPts val="450"/>
              </a:spcBef>
              <a:buNone/>
            </a:pPr>
            <a:endParaRPr lang="id-ID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864370" y="1343883"/>
            <a:ext cx="6170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333399"/>
                </a:solidFill>
              </a:rPr>
              <a:t>2. </a:t>
            </a:r>
            <a:r>
              <a:rPr lang="en-US" sz="2400" b="1" dirty="0" err="1">
                <a:solidFill>
                  <a:srgbClr val="333399"/>
                </a:solidFill>
              </a:rPr>
              <a:t>Perumusan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Standar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dengan</a:t>
            </a:r>
            <a:r>
              <a:rPr lang="en-US" sz="2400" b="1" dirty="0">
                <a:solidFill>
                  <a:srgbClr val="333399"/>
                </a:solidFill>
              </a:rPr>
              <a:t> FORMULA ABCD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51227ED-CF92-401E-B9E2-D4E02F8B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70" y="740485"/>
            <a:ext cx="6172200" cy="37804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d-ID" sz="2400" b="1" dirty="0">
                <a:solidFill>
                  <a:srgbClr val="002060"/>
                </a:solidFill>
              </a:rPr>
              <a:t>PERUMUSAN &amp; ANATOMI </a:t>
            </a:r>
            <a:r>
              <a:rPr lang="en-US" sz="2400" b="1" dirty="0">
                <a:solidFill>
                  <a:srgbClr val="002060"/>
                </a:solidFill>
              </a:rPr>
              <a:t>S</a:t>
            </a:r>
            <a:r>
              <a:rPr lang="id-ID" sz="2400" b="1" dirty="0">
                <a:solidFill>
                  <a:srgbClr val="002060"/>
                </a:solidFill>
              </a:rPr>
              <a:t>TANDAR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6F7D211E-A688-4A2A-A14D-AEE69F3882AE}"/>
              </a:ext>
            </a:extLst>
          </p:cNvPr>
          <p:cNvGrpSpPr/>
          <p:nvPr/>
        </p:nvGrpSpPr>
        <p:grpSpPr>
          <a:xfrm>
            <a:off x="7658100" y="479686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21F22BB7-4F81-4C9D-B170-246B0BCB1B4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D4B2F267-355F-41C1-AAFB-9B843E5BB6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424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130" y="595746"/>
            <a:ext cx="7252311" cy="857250"/>
          </a:xfrm>
        </p:spPr>
        <p:txBody>
          <a:bodyPr>
            <a:normAutofit/>
          </a:bodyPr>
          <a:lstStyle/>
          <a:p>
            <a:r>
              <a:rPr lang="en-US" sz="2600" b="1" dirty="0" err="1">
                <a:solidFill>
                  <a:srgbClr val="333399"/>
                </a:solidFill>
              </a:rPr>
              <a:t>Contoh</a:t>
            </a:r>
            <a:r>
              <a:rPr lang="en-US" sz="2600" b="1" dirty="0">
                <a:solidFill>
                  <a:srgbClr val="333399"/>
                </a:solidFill>
              </a:rPr>
              <a:t> </a:t>
            </a:r>
            <a:r>
              <a:rPr lang="en-US" sz="2600" b="1" dirty="0" err="1">
                <a:solidFill>
                  <a:srgbClr val="333399"/>
                </a:solidFill>
              </a:rPr>
              <a:t>Perumusan</a:t>
            </a:r>
            <a:r>
              <a:rPr lang="en-US" sz="2600" b="1" dirty="0">
                <a:solidFill>
                  <a:srgbClr val="333399"/>
                </a:solidFill>
              </a:rPr>
              <a:t> </a:t>
            </a:r>
            <a:r>
              <a:rPr lang="en-US" sz="2600" b="1" dirty="0" err="1">
                <a:solidFill>
                  <a:srgbClr val="333399"/>
                </a:solidFill>
              </a:rPr>
              <a:t>Standar</a:t>
            </a:r>
            <a:r>
              <a:rPr lang="en-US" sz="2600" b="1" dirty="0">
                <a:solidFill>
                  <a:srgbClr val="333399"/>
                </a:solidFill>
              </a:rPr>
              <a:t> </a:t>
            </a:r>
            <a:r>
              <a:rPr lang="en-US" sz="2600" b="1" dirty="0" err="1">
                <a:solidFill>
                  <a:srgbClr val="333399"/>
                </a:solidFill>
              </a:rPr>
              <a:t>dengan</a:t>
            </a:r>
            <a:r>
              <a:rPr lang="en-US" sz="2600" b="1" dirty="0">
                <a:solidFill>
                  <a:srgbClr val="333399"/>
                </a:solidFill>
              </a:rPr>
              <a:t> FORMULA ABCD</a:t>
            </a:r>
            <a:endParaRPr lang="id-ID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311" y="1844787"/>
            <a:ext cx="7359476" cy="4170531"/>
          </a:xfrm>
        </p:spPr>
        <p:txBody>
          <a:bodyPr>
            <a:noAutofit/>
          </a:bodyPr>
          <a:lstStyle/>
          <a:p>
            <a:pPr lvl="0"/>
            <a:r>
              <a:rPr lang="id-ID" sz="2400" u="sng" dirty="0"/>
              <a:t>Dekan dan Ketua Jurusan</a:t>
            </a:r>
            <a:r>
              <a:rPr lang="id-ID" sz="2400" dirty="0"/>
              <a:t> </a:t>
            </a:r>
            <a:r>
              <a:rPr lang="id-ID" sz="2400" b="1" dirty="0"/>
              <a:t>(A)</a:t>
            </a:r>
            <a:r>
              <a:rPr lang="id-ID" sz="2400" dirty="0"/>
              <a:t> </a:t>
            </a:r>
            <a:r>
              <a:rPr lang="id-ID" sz="2400" u="sng" dirty="0"/>
              <a:t>melakukan rekrutasi, pembinaan dan pengembangan dosen tetap</a:t>
            </a:r>
            <a:r>
              <a:rPr lang="id-ID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bertahap</a:t>
            </a:r>
            <a:r>
              <a:rPr lang="en-US" sz="2400" dirty="0"/>
              <a:t> </a:t>
            </a:r>
            <a:r>
              <a:rPr lang="id-ID" sz="2400" b="1" dirty="0"/>
              <a:t>(B)</a:t>
            </a:r>
            <a:r>
              <a:rPr lang="id-ID" sz="2400" dirty="0"/>
              <a:t> agar tercapai </a:t>
            </a:r>
            <a:r>
              <a:rPr lang="id-ID" sz="2400" u="sng" dirty="0"/>
              <a:t>rasio dosen-mahasiswa sebesar 1:20 </a:t>
            </a:r>
            <a:r>
              <a:rPr lang="id-ID" sz="2400" b="1" dirty="0"/>
              <a:t>(C)</a:t>
            </a:r>
            <a:r>
              <a:rPr lang="id-ID" sz="2400" dirty="0"/>
              <a:t> </a:t>
            </a:r>
            <a:r>
              <a:rPr lang="id-ID" sz="2400" u="sng" dirty="0"/>
              <a:t>paling lambat akhir tahun 20</a:t>
            </a:r>
            <a:r>
              <a:rPr lang="en-US" sz="2400" u="sng" dirty="0"/>
              <a:t>25</a:t>
            </a:r>
            <a:r>
              <a:rPr lang="id-ID" sz="2400" dirty="0"/>
              <a:t> </a:t>
            </a:r>
            <a:r>
              <a:rPr lang="id-ID" sz="2400" b="1" dirty="0"/>
              <a:t>(D).</a:t>
            </a:r>
            <a:endParaRPr lang="id-ID" sz="2400" dirty="0"/>
          </a:p>
          <a:p>
            <a:pPr>
              <a:spcBef>
                <a:spcPts val="0"/>
              </a:spcBef>
            </a:pPr>
            <a:endParaRPr lang="id-ID" sz="1950" dirty="0"/>
          </a:p>
          <a:p>
            <a:pPr lvl="1" indent="-301229"/>
            <a:r>
              <a:rPr lang="id-ID" i="1" dirty="0"/>
              <a:t>Indicators</a:t>
            </a:r>
            <a:r>
              <a:rPr lang="id-ID" dirty="0"/>
              <a:t>:</a:t>
            </a:r>
            <a:r>
              <a:rPr lang="en-US" dirty="0"/>
              <a:t> </a:t>
            </a:r>
            <a:r>
              <a:rPr lang="id-ID" dirty="0"/>
              <a:t>rasio dosen – mahasiswa.</a:t>
            </a:r>
          </a:p>
          <a:p>
            <a:pPr lvl="1" indent="-301229"/>
            <a:r>
              <a:rPr lang="id-ID" i="1" dirty="0"/>
              <a:t>Measures</a:t>
            </a:r>
            <a:r>
              <a:rPr lang="id-ID" dirty="0"/>
              <a:t>: membandingkan jumlah total dosen tetap dan total mahasiswa.</a:t>
            </a:r>
          </a:p>
          <a:p>
            <a:pPr lvl="1" indent="-301229"/>
            <a:r>
              <a:rPr lang="id-ID" i="1" dirty="0"/>
              <a:t>Target:</a:t>
            </a:r>
            <a:r>
              <a:rPr lang="id-ID" dirty="0"/>
              <a:t> rasio dosen-mahasiswa: 1 : 20 pada akhir tahun 20</a:t>
            </a:r>
            <a:r>
              <a:rPr lang="en-US" dirty="0"/>
              <a:t>25</a:t>
            </a:r>
            <a:r>
              <a:rPr lang="id-ID" dirty="0"/>
              <a:t>.</a:t>
            </a:r>
          </a:p>
          <a:p>
            <a:endParaRPr lang="id-ID" sz="195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60D2EE21-637B-4191-BEB6-66C87DA43179}"/>
              </a:ext>
            </a:extLst>
          </p:cNvPr>
          <p:cNvGrpSpPr/>
          <p:nvPr/>
        </p:nvGrpSpPr>
        <p:grpSpPr>
          <a:xfrm>
            <a:off x="7945757" y="595746"/>
            <a:ext cx="785039" cy="698771"/>
            <a:chOff x="330489" y="199538"/>
            <a:chExt cx="1751914" cy="15801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B966311F-AD89-4979-ABE4-F18BFC5F8D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BB49CD63-6C9C-40C9-A88F-5FBC892670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766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04" y="2020361"/>
            <a:ext cx="6995919" cy="3985991"/>
          </a:xfrm>
        </p:spPr>
        <p:txBody>
          <a:bodyPr>
            <a:normAutofit fontScale="92500"/>
          </a:bodyPr>
          <a:lstStyle/>
          <a:p>
            <a:pPr lvl="0"/>
            <a:r>
              <a:rPr lang="id-ID" u="sng" dirty="0"/>
              <a:t>Setiap Dosen</a:t>
            </a:r>
            <a:r>
              <a:rPr lang="id-ID" dirty="0"/>
              <a:t> </a:t>
            </a:r>
            <a:r>
              <a:rPr lang="id-ID" b="1" dirty="0"/>
              <a:t>(A)</a:t>
            </a:r>
            <a:r>
              <a:rPr lang="id-ID" dirty="0"/>
              <a:t> </a:t>
            </a:r>
            <a:r>
              <a:rPr lang="id-ID" u="sng" dirty="0"/>
              <a:t>harus hadir memberi kuliah untuk matakuliah yang diasuhnya</a:t>
            </a:r>
            <a:r>
              <a:rPr lang="id-ID" dirty="0"/>
              <a:t>  </a:t>
            </a:r>
            <a:r>
              <a:rPr lang="id-ID" b="1" dirty="0"/>
              <a:t>(B)</a:t>
            </a:r>
            <a:r>
              <a:rPr lang="id-ID" dirty="0"/>
              <a:t> </a:t>
            </a:r>
            <a:r>
              <a:rPr lang="id-ID" u="sng" dirty="0"/>
              <a:t>minimal 1</a:t>
            </a:r>
            <a:r>
              <a:rPr lang="en-US" u="sng" dirty="0"/>
              <a:t>4 </a:t>
            </a:r>
            <a:r>
              <a:rPr lang="en-US" u="sng" dirty="0" err="1"/>
              <a:t>minggu</a:t>
            </a:r>
            <a:r>
              <a:rPr lang="id-ID" dirty="0"/>
              <a:t>  </a:t>
            </a:r>
            <a:r>
              <a:rPr lang="id-ID" b="1" dirty="0"/>
              <a:t>(C)</a:t>
            </a:r>
            <a:r>
              <a:rPr lang="id-ID" dirty="0"/>
              <a:t> dalam </a:t>
            </a:r>
            <a:r>
              <a:rPr lang="id-ID" u="sng" dirty="0"/>
              <a:t>setiap semester</a:t>
            </a:r>
            <a:r>
              <a:rPr lang="id-ID" dirty="0"/>
              <a:t> </a:t>
            </a:r>
            <a:r>
              <a:rPr lang="id-ID" b="1" dirty="0"/>
              <a:t>(D).</a:t>
            </a:r>
            <a:endParaRPr lang="id-ID" dirty="0"/>
          </a:p>
          <a:p>
            <a:endParaRPr lang="id-ID" dirty="0"/>
          </a:p>
          <a:p>
            <a:pPr marL="517922" lvl="1" indent="-261938"/>
            <a:r>
              <a:rPr lang="id-ID" sz="2600" i="1" dirty="0"/>
              <a:t>Indicators:</a:t>
            </a:r>
            <a:r>
              <a:rPr lang="id-ID" sz="2600" dirty="0"/>
              <a:t> kehadiran dosen dalam perkuliahan.</a:t>
            </a:r>
          </a:p>
          <a:p>
            <a:pPr marL="517922" lvl="1" indent="-261938"/>
            <a:r>
              <a:rPr lang="id-ID" sz="2600" i="1" dirty="0"/>
              <a:t>Measures:</a:t>
            </a:r>
            <a:r>
              <a:rPr lang="id-ID" sz="2600" dirty="0"/>
              <a:t> mendata isi Daftar Hadir Dosen atau Berita Acara Perkuliahan dosen di setiap kelas untuk setiap matakuliah yang diasuhnya.</a:t>
            </a:r>
          </a:p>
          <a:p>
            <a:pPr marL="517922" lvl="1" indent="-261938"/>
            <a:r>
              <a:rPr lang="id-ID" sz="2600" i="1" dirty="0"/>
              <a:t>Target:</a:t>
            </a:r>
            <a:r>
              <a:rPr lang="id-ID" sz="2600" dirty="0"/>
              <a:t> minimal 1</a:t>
            </a:r>
            <a:r>
              <a:rPr lang="en-US" sz="2600" dirty="0"/>
              <a:t>4 </a:t>
            </a:r>
            <a:r>
              <a:rPr lang="en-US" sz="2600" dirty="0" err="1"/>
              <a:t>minggu</a:t>
            </a:r>
            <a:r>
              <a:rPr lang="id-ID" sz="2600" dirty="0"/>
              <a:t> per semester.</a:t>
            </a:r>
          </a:p>
          <a:p>
            <a:endParaRPr lang="id-ID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168C002F-AFAA-4C9D-B979-9A0388EEE6B0}"/>
              </a:ext>
            </a:extLst>
          </p:cNvPr>
          <p:cNvGrpSpPr/>
          <p:nvPr/>
        </p:nvGrpSpPr>
        <p:grpSpPr>
          <a:xfrm>
            <a:off x="7485942" y="443229"/>
            <a:ext cx="1272161" cy="1106857"/>
            <a:chOff x="330489" y="199538"/>
            <a:chExt cx="1751914" cy="15801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6FAEAC-218D-4BF6-952D-AD98B8EC5A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xmlns="" id="{E87D7619-C7AF-418C-8CCF-FE354980D60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C6A02360-3511-4F2E-A0F8-17A03E82168B}"/>
              </a:ext>
            </a:extLst>
          </p:cNvPr>
          <p:cNvSpPr txBox="1">
            <a:spLocks/>
          </p:cNvSpPr>
          <p:nvPr/>
        </p:nvSpPr>
        <p:spPr>
          <a:xfrm>
            <a:off x="843884" y="843511"/>
            <a:ext cx="7125740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333399"/>
                </a:solidFill>
              </a:rPr>
              <a:t>Contoh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Perumusan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Standar</a:t>
            </a:r>
            <a:r>
              <a:rPr lang="en-US" sz="2400" b="1" dirty="0">
                <a:solidFill>
                  <a:srgbClr val="333399"/>
                </a:solidFill>
              </a:rPr>
              <a:t> </a:t>
            </a:r>
            <a:r>
              <a:rPr lang="en-US" sz="2400" b="1" dirty="0" err="1">
                <a:solidFill>
                  <a:srgbClr val="333399"/>
                </a:solidFill>
              </a:rPr>
              <a:t>dengan</a:t>
            </a:r>
            <a:r>
              <a:rPr lang="en-US" sz="2400" b="1" dirty="0">
                <a:solidFill>
                  <a:srgbClr val="333399"/>
                </a:solidFill>
              </a:rPr>
              <a:t> FORMULA ABCD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8938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6016"/>
            <a:ext cx="6438351" cy="648072"/>
          </a:xfrm>
        </p:spPr>
        <p:txBody>
          <a:bodyPr>
            <a:normAutofit/>
          </a:bodyPr>
          <a:lstStyle/>
          <a:p>
            <a:r>
              <a:rPr lang="id-ID" sz="2800" b="1" dirty="0">
                <a:solidFill>
                  <a:srgbClr val="FF0000"/>
                </a:solidFill>
              </a:rPr>
              <a:t>PEDOMAN ME</a:t>
            </a:r>
            <a:r>
              <a:rPr lang="en-US" sz="2800" b="1" dirty="0">
                <a:solidFill>
                  <a:srgbClr val="FF0000"/>
                </a:solidFill>
              </a:rPr>
              <a:t>NETAPKAN</a:t>
            </a:r>
            <a:r>
              <a:rPr lang="id-ID" sz="2800" b="1" dirty="0">
                <a:solidFill>
                  <a:srgbClr val="FF0000"/>
                </a:solidFill>
              </a:rPr>
              <a:t> STANDAR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endParaRPr lang="id-ID" sz="28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69294"/>
            <a:ext cx="8301317" cy="5754235"/>
          </a:xfrm>
        </p:spPr>
        <p:txBody>
          <a:bodyPr>
            <a:noAutofit/>
          </a:bodyPr>
          <a:lstStyle/>
          <a:p>
            <a:pPr marL="0" indent="0">
              <a:lnSpc>
                <a:spcPct val="85000"/>
              </a:lnSpc>
              <a:spcBef>
                <a:spcPts val="600"/>
              </a:spcBef>
              <a:buNone/>
            </a:pPr>
            <a:r>
              <a:rPr lang="id-ID" sz="2200" dirty="0"/>
              <a:t>Dalam me</a:t>
            </a:r>
            <a:r>
              <a:rPr lang="en-US" sz="2200" dirty="0" err="1"/>
              <a:t>netapkan</a:t>
            </a:r>
            <a:r>
              <a:rPr lang="id-ID" sz="2200" dirty="0"/>
              <a:t> setiap standar, PT hendaknya: </a:t>
            </a:r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smtClean="0"/>
              <a:t>m</a:t>
            </a:r>
            <a:r>
              <a:rPr lang="id-ID" sz="2200" dirty="0"/>
              <a:t>enjadikan peraturan perundang-undangan (mulai dari UU, </a:t>
            </a:r>
            <a:r>
              <a:rPr lang="en-US" sz="2200" dirty="0"/>
              <a:t>PP, </a:t>
            </a:r>
            <a:r>
              <a:rPr lang="en-US" sz="2200" dirty="0" err="1"/>
              <a:t>Peraturan</a:t>
            </a:r>
            <a:r>
              <a:rPr lang="en-US" sz="2200" dirty="0"/>
              <a:t> M</a:t>
            </a:r>
            <a:r>
              <a:rPr lang="id-ID" sz="2200" dirty="0"/>
              <a:t>en</a:t>
            </a:r>
            <a:r>
              <a:rPr lang="en-US" sz="2200" dirty="0" err="1"/>
              <a:t>teri</a:t>
            </a:r>
            <a:r>
              <a:rPr lang="id-ID" sz="2200" dirty="0"/>
              <a:t>)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en-US" sz="2200" dirty="0" err="1"/>
              <a:t>peraturan</a:t>
            </a:r>
            <a:r>
              <a:rPr lang="en-US" sz="2200" dirty="0"/>
              <a:t> internal </a:t>
            </a:r>
            <a:r>
              <a:rPr lang="id-ID" sz="2200" dirty="0"/>
              <a:t>sebagai rambu-rambu </a:t>
            </a:r>
            <a:r>
              <a:rPr lang="en-US" sz="2200" dirty="0"/>
              <a:t>yang </a:t>
            </a:r>
            <a:r>
              <a:rPr lang="en-US" sz="2200" dirty="0" err="1"/>
              <a:t>harus</a:t>
            </a:r>
            <a:r>
              <a:rPr lang="en-US" sz="2200" dirty="0"/>
              <a:t> </a:t>
            </a:r>
            <a:r>
              <a:rPr lang="en-US" sz="2200" dirty="0" err="1"/>
              <a:t>ditaati</a:t>
            </a:r>
            <a:r>
              <a:rPr lang="en-US" sz="2200" dirty="0" smtClean="0"/>
              <a:t>;</a:t>
            </a:r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err="1" smtClean="0"/>
              <a:t>mempelajari</a:t>
            </a:r>
            <a:r>
              <a:rPr lang="en-US" sz="2200" dirty="0" smtClean="0"/>
              <a:t> </a:t>
            </a:r>
            <a:r>
              <a:rPr lang="en-US" sz="2200" dirty="0"/>
              <a:t>dan </a:t>
            </a:r>
            <a:r>
              <a:rPr lang="en-US" sz="2200" dirty="0" err="1"/>
              <a:t>menginternalisasi</a:t>
            </a:r>
            <a:r>
              <a:rPr lang="en-US" sz="2200" dirty="0"/>
              <a:t> SN-</a:t>
            </a:r>
            <a:r>
              <a:rPr lang="en-US" sz="2200" dirty="0" err="1"/>
              <a:t>Dikti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kriteria</a:t>
            </a:r>
            <a:r>
              <a:rPr lang="en-US" sz="2200" dirty="0"/>
              <a:t> minimal;</a:t>
            </a:r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smtClean="0"/>
              <a:t>m</a:t>
            </a:r>
            <a:r>
              <a:rPr lang="id-ID" sz="2200" dirty="0"/>
              <a:t>enjadikan Visi, Misi, dan Tujuan institusi</a:t>
            </a:r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id-ID" sz="2200" dirty="0" smtClean="0"/>
              <a:t>sebagai </a:t>
            </a:r>
            <a:r>
              <a:rPr lang="en-US" sz="2200" dirty="0" err="1"/>
              <a:t>acuan</a:t>
            </a:r>
            <a:r>
              <a:rPr lang="en-US" sz="2200" dirty="0"/>
              <a:t>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id-ID" sz="2200" dirty="0"/>
              <a:t>sumber inspirasi</a:t>
            </a:r>
            <a:r>
              <a:rPr lang="en-US" sz="2200" dirty="0"/>
              <a:t>;</a:t>
            </a:r>
            <a:endParaRPr lang="id-ID" sz="2200" dirty="0"/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err="1" smtClean="0"/>
              <a:t>memperhati</a:t>
            </a:r>
            <a:r>
              <a:rPr lang="id-ID" sz="2200" dirty="0"/>
              <a:t>kan masukan dan saran dari </a:t>
            </a:r>
            <a:r>
              <a:rPr lang="en-US" sz="2200" dirty="0"/>
              <a:t> </a:t>
            </a:r>
            <a:r>
              <a:rPr lang="id-ID" sz="2200" dirty="0"/>
              <a:t>pemangku kepentingan eksternal </a:t>
            </a:r>
            <a:r>
              <a:rPr lang="id-ID" sz="2200" dirty="0" smtClean="0"/>
              <a:t>PT</a:t>
            </a:r>
            <a:r>
              <a:rPr lang="en-US" sz="2200" dirty="0" smtClean="0"/>
              <a:t>: </a:t>
            </a:r>
            <a:r>
              <a:rPr lang="id-ID" sz="2200" dirty="0" smtClean="0"/>
              <a:t>pengguna </a:t>
            </a:r>
            <a:r>
              <a:rPr lang="id-ID" sz="2200" dirty="0"/>
              <a:t>lulusan, asosiasi profesi, alu</a:t>
            </a:r>
            <a:r>
              <a:rPr lang="en-US" sz="2200" dirty="0"/>
              <a:t>m</a:t>
            </a:r>
            <a:r>
              <a:rPr lang="id-ID" sz="2200" dirty="0"/>
              <a:t>ni, orang </a:t>
            </a:r>
            <a:r>
              <a:rPr lang="id-ID" sz="2200" dirty="0" smtClean="0"/>
              <a:t>tua/wali </a:t>
            </a:r>
            <a:r>
              <a:rPr lang="id-ID" sz="2200" dirty="0"/>
              <a:t>mahasiswa, dan masyarakat luas, sebagai bahan pertimbangan</a:t>
            </a:r>
            <a:r>
              <a:rPr lang="en-US" sz="2200" dirty="0" smtClean="0"/>
              <a:t>;</a:t>
            </a:r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smtClean="0"/>
              <a:t>m</a:t>
            </a:r>
            <a:r>
              <a:rPr lang="id-ID" sz="2200" dirty="0" smtClean="0"/>
              <a:t>elibatkan </a:t>
            </a:r>
            <a:r>
              <a:rPr lang="en-US" sz="2200" dirty="0"/>
              <a:t>p</a:t>
            </a:r>
            <a:r>
              <a:rPr lang="id-ID" sz="2200" dirty="0"/>
              <a:t>emangku kepentingan internal </a:t>
            </a:r>
            <a:r>
              <a:rPr lang="id-ID" sz="2200" dirty="0" smtClean="0"/>
              <a:t>PT</a:t>
            </a:r>
            <a:r>
              <a:rPr lang="en-US" sz="2200" dirty="0" smtClean="0"/>
              <a:t>: </a:t>
            </a:r>
            <a:r>
              <a:rPr lang="id-ID" sz="2200" dirty="0" smtClean="0"/>
              <a:t> </a:t>
            </a:r>
            <a:r>
              <a:rPr lang="id-ID" sz="2200" dirty="0"/>
              <a:t>dosen, </a:t>
            </a:r>
            <a:r>
              <a:rPr lang="en-US" sz="2200" dirty="0" err="1"/>
              <a:t>tenaga</a:t>
            </a:r>
            <a:r>
              <a:rPr lang="en-US" sz="2200" dirty="0"/>
              <a:t> </a:t>
            </a:r>
            <a:r>
              <a:rPr lang="en-US" sz="2200" dirty="0" err="1"/>
              <a:t>kependidikan</a:t>
            </a:r>
            <a:r>
              <a:rPr lang="id-ID" sz="2200" dirty="0"/>
              <a:t>, dan mahasiswa</a:t>
            </a:r>
            <a:r>
              <a:rPr lang="en-US" sz="2200" dirty="0"/>
              <a:t>; </a:t>
            </a:r>
            <a:r>
              <a:rPr lang="en-US" sz="2200" dirty="0" err="1"/>
              <a:t>dan</a:t>
            </a:r>
            <a:endParaRPr lang="en-US" sz="2200" dirty="0"/>
          </a:p>
          <a:p>
            <a:pPr marL="457200" indent="-403225">
              <a:lnSpc>
                <a:spcPct val="85000"/>
              </a:lnSpc>
              <a:spcBef>
                <a:spcPts val="600"/>
              </a:spcBef>
              <a:buFont typeface="+mj-lt"/>
              <a:buAutoNum type="alphaLcPeriod"/>
            </a:pPr>
            <a:r>
              <a:rPr lang="en-US" sz="2200" dirty="0" smtClean="0"/>
              <a:t>m</a:t>
            </a:r>
            <a:r>
              <a:rPr lang="id-ID" sz="2200" dirty="0" smtClean="0"/>
              <a:t>e</a:t>
            </a:r>
            <a:r>
              <a:rPr lang="en-US" sz="2200" dirty="0" err="1"/>
              <a:t>nggunakan</a:t>
            </a:r>
            <a:r>
              <a:rPr lang="id-ID" sz="2200" dirty="0"/>
              <a:t> berbagai standar dalam SPMI dari PT ter</a:t>
            </a:r>
            <a:r>
              <a:rPr lang="en-US" sz="2200" dirty="0" err="1"/>
              <a:t>kemuka</a:t>
            </a:r>
            <a:r>
              <a:rPr lang="id-ID" sz="2200" dirty="0"/>
              <a:t>, lembaga akreditasi PT yang kredibel, </a:t>
            </a:r>
            <a:r>
              <a:rPr lang="id-ID" sz="2200" dirty="0" smtClean="0"/>
              <a:t>dan </a:t>
            </a:r>
            <a:r>
              <a:rPr lang="id-ID" sz="2200" dirty="0"/>
              <a:t>publikasi tentang SPM </a:t>
            </a:r>
            <a:r>
              <a:rPr lang="en-US" sz="2200" dirty="0" err="1"/>
              <a:t>Dikti</a:t>
            </a:r>
            <a:r>
              <a:rPr lang="id-ID" sz="2200" dirty="0"/>
              <a:t> yang diterbitkan oleh </a:t>
            </a:r>
            <a:r>
              <a:rPr lang="en-US" sz="2200" dirty="0" err="1"/>
              <a:t>Kemristekdikti</a:t>
            </a:r>
            <a:r>
              <a:rPr lang="id-ID" sz="2200" dirty="0"/>
              <a:t>– RI, </a:t>
            </a:r>
            <a:r>
              <a:rPr lang="id-ID" sz="2200" b="1" dirty="0"/>
              <a:t>hanya sebagai contoh</a:t>
            </a:r>
            <a:endParaRPr lang="id-ID" sz="2200" dirty="0"/>
          </a:p>
          <a:p>
            <a:pPr marL="640556" indent="-551260">
              <a:lnSpc>
                <a:spcPct val="85000"/>
              </a:lnSpc>
              <a:spcBef>
                <a:spcPts val="600"/>
              </a:spcBef>
              <a:buNone/>
            </a:pPr>
            <a:endParaRPr lang="id-ID" sz="2200" dirty="0"/>
          </a:p>
          <a:p>
            <a:pPr>
              <a:lnSpc>
                <a:spcPct val="85000"/>
              </a:lnSpc>
              <a:spcBef>
                <a:spcPts val="600"/>
              </a:spcBef>
            </a:pPr>
            <a:endParaRPr lang="id-ID" sz="220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E2D6E00D-9338-4FBB-88AB-22ECD9037352}"/>
              </a:ext>
            </a:extLst>
          </p:cNvPr>
          <p:cNvGrpSpPr/>
          <p:nvPr/>
        </p:nvGrpSpPr>
        <p:grpSpPr>
          <a:xfrm>
            <a:off x="7569240" y="228948"/>
            <a:ext cx="1108595" cy="972322"/>
            <a:chOff x="330489" y="199538"/>
            <a:chExt cx="1751914" cy="1580123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D0AACBC0-673F-42BC-85E7-3E1F267966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xmlns="" id="{7F083986-D485-42F4-A205-513DEEC6A8B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796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71735" y="339836"/>
            <a:ext cx="63148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/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P</a:t>
            </a:r>
            <a:r>
              <a:rPr lang="id-ID" sz="2400" b="1" dirty="0" smtClean="0">
                <a:solidFill>
                  <a:srgbClr val="002060"/>
                </a:solidFill>
                <a:latin typeface="Calibri" pitchFamily="34" charset="0"/>
              </a:rPr>
              <a:t>enetapan</a:t>
            </a:r>
            <a:r>
              <a:rPr lang="id-ID" sz="240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id-ID" sz="2400" b="1" dirty="0" smtClean="0">
                <a:solidFill>
                  <a:srgbClr val="002060"/>
                </a:solidFill>
                <a:latin typeface="Calibri" pitchFamily="34" charset="0"/>
              </a:rPr>
              <a:t>Standar Pendidikan Tinggi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Calibri" pitchFamily="34" charset="0"/>
              </a:rPr>
              <a:t>oleh</a:t>
            </a:r>
            <a:r>
              <a:rPr lang="en-US" sz="2400" b="1" dirty="0" smtClean="0">
                <a:solidFill>
                  <a:srgbClr val="002060"/>
                </a:solidFill>
                <a:latin typeface="Calibri" pitchFamily="34" charset="0"/>
              </a:rPr>
              <a:t> PT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072330" y="4223209"/>
            <a:ext cx="1143008" cy="35719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54" name="Rounded Rectangle 53"/>
          <p:cNvSpPr/>
          <p:nvPr/>
        </p:nvSpPr>
        <p:spPr>
          <a:xfrm>
            <a:off x="7143768" y="4294647"/>
            <a:ext cx="1143008" cy="35719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57" name="Rounded Rectangle 56"/>
          <p:cNvSpPr/>
          <p:nvPr/>
        </p:nvSpPr>
        <p:spPr>
          <a:xfrm>
            <a:off x="7215206" y="4366085"/>
            <a:ext cx="1143008" cy="35719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60" name="Rounded Rectangle 59"/>
          <p:cNvSpPr/>
          <p:nvPr/>
        </p:nvSpPr>
        <p:spPr>
          <a:xfrm>
            <a:off x="7072330" y="5009027"/>
            <a:ext cx="1285884" cy="7858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63" name="Rounded Rectangle 62"/>
          <p:cNvSpPr/>
          <p:nvPr/>
        </p:nvSpPr>
        <p:spPr>
          <a:xfrm>
            <a:off x="7143768" y="5080465"/>
            <a:ext cx="1285884" cy="7858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69" name="Rounded Rectangle 68"/>
          <p:cNvSpPr/>
          <p:nvPr/>
        </p:nvSpPr>
        <p:spPr>
          <a:xfrm>
            <a:off x="7215206" y="5151903"/>
            <a:ext cx="1285884" cy="7858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70" name="Rounded Rectangle 69"/>
          <p:cNvSpPr/>
          <p:nvPr/>
        </p:nvSpPr>
        <p:spPr>
          <a:xfrm>
            <a:off x="7286644" y="5223341"/>
            <a:ext cx="1285884" cy="785818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Standar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Dikti</a:t>
            </a:r>
            <a:r>
              <a:rPr lang="en-US" sz="1600" b="1" dirty="0" smtClean="0"/>
              <a:t> </a:t>
            </a:r>
          </a:p>
          <a:p>
            <a:pPr algn="ctr"/>
            <a:r>
              <a:rPr lang="en-US" sz="1600" b="1" dirty="0" err="1" smtClean="0"/>
              <a:t>oleh</a:t>
            </a:r>
            <a:r>
              <a:rPr lang="en-US" sz="1600" b="1" dirty="0" smtClean="0"/>
              <a:t> PT</a:t>
            </a:r>
            <a:endParaRPr lang="id-ID" sz="1600" b="1" dirty="0"/>
          </a:p>
        </p:txBody>
      </p:sp>
      <p:sp>
        <p:nvSpPr>
          <p:cNvPr id="83" name="AutoShape 7"/>
          <p:cNvSpPr>
            <a:spLocks noChangeArrowheads="1"/>
          </p:cNvSpPr>
          <p:nvPr/>
        </p:nvSpPr>
        <p:spPr bwMode="auto">
          <a:xfrm>
            <a:off x="1000100" y="3032605"/>
            <a:ext cx="1143659" cy="690538"/>
          </a:xfrm>
          <a:prstGeom prst="can">
            <a:avLst>
              <a:gd name="adj" fmla="val 27380"/>
            </a:avLst>
          </a:prstGeom>
          <a:solidFill>
            <a:srgbClr val="00206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endParaRPr lang="en-US" sz="600" b="1" smtClean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1100" b="1" smtClean="0">
                <a:solidFill>
                  <a:schemeClr val="bg1"/>
                </a:solidFill>
                <a:latin typeface="Calibri" pitchFamily="34" charset="0"/>
              </a:rPr>
              <a:t>SN Dikti </a:t>
            </a:r>
            <a:endParaRPr lang="en-US" sz="11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sz="900" b="1" err="1">
                <a:solidFill>
                  <a:schemeClr val="bg1"/>
                </a:solidFill>
                <a:latin typeface="Calibri" pitchFamily="34" charset="0"/>
              </a:rPr>
              <a:t>Standar</a:t>
            </a:r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 Minimal)</a:t>
            </a:r>
          </a:p>
        </p:txBody>
      </p:sp>
      <p:sp>
        <p:nvSpPr>
          <p:cNvPr id="84" name="AutoShape 8"/>
          <p:cNvSpPr>
            <a:spLocks noChangeArrowheads="1"/>
          </p:cNvSpPr>
          <p:nvPr/>
        </p:nvSpPr>
        <p:spPr bwMode="auto">
          <a:xfrm>
            <a:off x="1000100" y="2080069"/>
            <a:ext cx="1143659" cy="1095412"/>
          </a:xfrm>
          <a:prstGeom prst="can">
            <a:avLst>
              <a:gd name="adj" fmla="val 20139"/>
            </a:avLst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id-ID" sz="1100" b="1" smtClean="0">
                <a:solidFill>
                  <a:schemeClr val="bg1"/>
                </a:solidFill>
                <a:latin typeface="Calibri" pitchFamily="34" charset="0"/>
              </a:rPr>
              <a:t>S</a:t>
            </a:r>
            <a:r>
              <a:rPr lang="en-US" sz="1100" b="1" smtClean="0">
                <a:solidFill>
                  <a:schemeClr val="bg1"/>
                </a:solidFill>
                <a:latin typeface="Calibri" pitchFamily="34" charset="0"/>
              </a:rPr>
              <a:t>tandar Dikti</a:t>
            </a:r>
            <a:endParaRPr lang="en-US" sz="1100" b="1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/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en-US" sz="900" b="1" err="1">
                <a:solidFill>
                  <a:schemeClr val="bg1"/>
                </a:solidFill>
                <a:latin typeface="Calibri" pitchFamily="34" charset="0"/>
              </a:rPr>
              <a:t>Melampaui</a:t>
            </a:r>
            <a:r>
              <a:rPr lang="en-US" sz="900" b="1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900" b="1" smtClean="0">
                <a:solidFill>
                  <a:schemeClr val="bg1"/>
                </a:solidFill>
                <a:latin typeface="Calibri" pitchFamily="34" charset="0"/>
              </a:rPr>
              <a:t>SN Dikti</a:t>
            </a:r>
            <a:r>
              <a:rPr lang="en-US" sz="1000" b="1" smtClean="0">
                <a:solidFill>
                  <a:schemeClr val="bg1"/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85" name="Text Box 11"/>
          <p:cNvSpPr txBox="1">
            <a:spLocks noChangeArrowheads="1"/>
          </p:cNvSpPr>
          <p:nvPr/>
        </p:nvSpPr>
        <p:spPr bwMode="auto">
          <a:xfrm>
            <a:off x="2112806" y="3270515"/>
            <a:ext cx="13477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sz="1200" b="1" dirty="0" err="1" smtClean="0">
                <a:solidFill>
                  <a:srgbClr val="002060"/>
                </a:solidFill>
                <a:latin typeface="Calibri" pitchFamily="34" charset="0"/>
              </a:rPr>
              <a:t>Permenristekdikti</a:t>
            </a:r>
            <a:endParaRPr lang="id-ID" sz="12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7" name="Text Box 12"/>
          <p:cNvSpPr txBox="1">
            <a:spLocks noChangeArrowheads="1"/>
          </p:cNvSpPr>
          <p:nvPr/>
        </p:nvSpPr>
        <p:spPr bwMode="auto">
          <a:xfrm>
            <a:off x="2121667" y="2375345"/>
            <a:ext cx="9501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1" hangingPunct="1"/>
            <a:r>
              <a:rPr lang="en-US" sz="1200" b="1" smtClean="0">
                <a:solidFill>
                  <a:srgbClr val="002060"/>
                </a:solidFill>
                <a:latin typeface="Calibri" pitchFamily="34" charset="0"/>
              </a:rPr>
              <a:t>Ditetapkan</a:t>
            </a:r>
            <a:endParaRPr lang="id-ID" sz="1200" b="1" smtClean="0">
              <a:solidFill>
                <a:srgbClr val="002060"/>
              </a:solidFill>
              <a:latin typeface="Calibri" pitchFamily="34" charset="0"/>
            </a:endParaRPr>
          </a:p>
          <a:p>
            <a:pPr algn="l" eaLnBrk="1" hangingPunct="1"/>
            <a:r>
              <a:rPr lang="en-US" sz="1200" b="1" smtClean="0">
                <a:solidFill>
                  <a:srgbClr val="002060"/>
                </a:solidFill>
                <a:latin typeface="Calibri" pitchFamily="34" charset="0"/>
              </a:rPr>
              <a:t>Perguruan </a:t>
            </a:r>
          </a:p>
          <a:p>
            <a:pPr algn="l" eaLnBrk="1" hangingPunct="1"/>
            <a:r>
              <a:rPr lang="en-US" sz="1200" b="1" smtClean="0">
                <a:solidFill>
                  <a:srgbClr val="002060"/>
                </a:solidFill>
                <a:latin typeface="Calibri" pitchFamily="34" charset="0"/>
              </a:rPr>
              <a:t>Tinggi</a:t>
            </a:r>
            <a:endParaRPr lang="id-ID" sz="1200" b="1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3214678" y="3522961"/>
            <a:ext cx="23574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 smtClean="0">
                <a:solidFill>
                  <a:srgbClr val="002060"/>
                </a:solidFill>
              </a:rPr>
              <a:t>Standar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Dikti</a:t>
            </a:r>
            <a:r>
              <a:rPr lang="en-US" sz="1600" b="1" dirty="0" smtClean="0">
                <a:solidFill>
                  <a:srgbClr val="002060"/>
                </a:solidFill>
              </a:rPr>
              <a:t> yang </a:t>
            </a:r>
            <a:r>
              <a:rPr lang="en-US" sz="1600" b="1" dirty="0" err="1" smtClean="0">
                <a:solidFill>
                  <a:srgbClr val="002060"/>
                </a:solidFill>
              </a:rPr>
              <a:t>ditetapkan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oleh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Perguruan</a:t>
            </a:r>
            <a:r>
              <a:rPr lang="en-US" sz="1600" b="1" dirty="0" smtClean="0">
                <a:solidFill>
                  <a:srgbClr val="002060"/>
                </a:solidFill>
              </a:rPr>
              <a:t> Tinggi </a:t>
            </a:r>
            <a:r>
              <a:rPr lang="en-US" sz="1600" dirty="0" smtClean="0">
                <a:solidFill>
                  <a:srgbClr val="002060"/>
                </a:solidFill>
              </a:rPr>
              <a:t>yang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harus</a:t>
            </a:r>
            <a:r>
              <a:rPr lang="en-US" sz="1600" dirty="0" smtClean="0">
                <a:solidFill>
                  <a:srgbClr val="002060"/>
                </a:solidFill>
              </a:rPr>
              <a:t> ‘</a:t>
            </a:r>
            <a:r>
              <a:rPr lang="en-US" sz="1600" b="1" dirty="0" err="1" smtClean="0">
                <a:solidFill>
                  <a:srgbClr val="002060"/>
                </a:solidFill>
              </a:rPr>
              <a:t>melampaui</a:t>
            </a:r>
            <a:r>
              <a:rPr lang="en-US" sz="1600" b="1" dirty="0" smtClean="0">
                <a:solidFill>
                  <a:srgbClr val="002060"/>
                </a:solidFill>
              </a:rPr>
              <a:t>’  </a:t>
            </a:r>
            <a:r>
              <a:rPr lang="en-US" sz="1600" dirty="0" smtClean="0">
                <a:solidFill>
                  <a:srgbClr val="002060"/>
                </a:solidFill>
              </a:rPr>
              <a:t>SN </a:t>
            </a:r>
            <a:r>
              <a:rPr lang="en-US" sz="1600" dirty="0" err="1" smtClean="0">
                <a:solidFill>
                  <a:srgbClr val="002060"/>
                </a:solidFill>
              </a:rPr>
              <a:t>Dikti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ditentukan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oleh</a:t>
            </a:r>
            <a:r>
              <a:rPr lang="en-US" sz="1600" dirty="0" smtClean="0">
                <a:solidFill>
                  <a:srgbClr val="002060"/>
                </a:solidFill>
              </a:rPr>
              <a:t>    </a:t>
            </a:r>
            <a:r>
              <a:rPr lang="en-US" sz="1600" b="1" dirty="0" err="1" smtClean="0">
                <a:solidFill>
                  <a:srgbClr val="00B050"/>
                </a:solidFill>
              </a:rPr>
              <a:t>Visi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</a:rPr>
              <a:t>Perguruan</a:t>
            </a:r>
            <a:r>
              <a:rPr lang="en-US" sz="1600" b="1" dirty="0" smtClean="0">
                <a:solidFill>
                  <a:srgbClr val="00B050"/>
                </a:solidFill>
              </a:rPr>
              <a:t> Tinggi</a:t>
            </a:r>
            <a:r>
              <a:rPr lang="en-US" sz="1600" dirty="0" smtClean="0">
                <a:solidFill>
                  <a:srgbClr val="00B050"/>
                </a:solidFill>
              </a:rPr>
              <a:t>.</a:t>
            </a:r>
            <a:endParaRPr lang="en-US" sz="1600" b="1" dirty="0" smtClean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42260" y="2080069"/>
            <a:ext cx="353943" cy="161678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vert270" wrap="square" rtlCol="0">
            <a:spAutoFit/>
          </a:bodyPr>
          <a:lstStyle/>
          <a:p>
            <a:pPr algn="ctr"/>
            <a:r>
              <a:rPr lang="en-US" sz="1100" b="1" smtClean="0">
                <a:solidFill>
                  <a:srgbClr val="002060"/>
                </a:solidFill>
                <a:cs typeface="Arial" pitchFamily="34" charset="0"/>
              </a:rPr>
              <a:t>Standar Dikti</a:t>
            </a:r>
            <a:endParaRPr lang="id-ID" sz="1100" b="1">
              <a:solidFill>
                <a:srgbClr val="002060"/>
              </a:solidFill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28662" y="5208656"/>
            <a:ext cx="5143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6688" indent="-166688"/>
            <a:r>
              <a:rPr lang="en-US" sz="1600" smtClean="0">
                <a:solidFill>
                  <a:srgbClr val="002060"/>
                </a:solidFill>
              </a:rPr>
              <a:t>Pengertian ‘</a:t>
            </a:r>
            <a:r>
              <a:rPr lang="en-US" sz="1600" b="1" smtClean="0">
                <a:solidFill>
                  <a:srgbClr val="002060"/>
                </a:solidFill>
              </a:rPr>
              <a:t>melampaui</a:t>
            </a:r>
            <a:r>
              <a:rPr lang="en-US" sz="1600" smtClean="0">
                <a:solidFill>
                  <a:srgbClr val="002060"/>
                </a:solidFill>
              </a:rPr>
              <a:t>’ atau </a:t>
            </a:r>
            <a:r>
              <a:rPr lang="en-US" sz="1600" b="1" smtClean="0">
                <a:solidFill>
                  <a:srgbClr val="002060"/>
                </a:solidFill>
              </a:rPr>
              <a:t>‘dilampaui’</a:t>
            </a:r>
            <a:r>
              <a:rPr lang="en-US" sz="1600" smtClean="0">
                <a:solidFill>
                  <a:srgbClr val="002060"/>
                </a:solidFill>
              </a:rPr>
              <a:t>: </a:t>
            </a:r>
          </a:p>
          <a:p>
            <a:pPr marL="234950" indent="-234950"/>
            <a:r>
              <a:rPr lang="en-US" sz="1600" smtClean="0">
                <a:solidFill>
                  <a:srgbClr val="002060"/>
                </a:solidFill>
              </a:rPr>
              <a:t>a. 	melebihi atau dilebihi secara ‘</a:t>
            </a:r>
            <a:r>
              <a:rPr lang="en-US" sz="1600" b="1" smtClean="0">
                <a:solidFill>
                  <a:srgbClr val="002060"/>
                </a:solidFill>
              </a:rPr>
              <a:t>kuantitatif</a:t>
            </a:r>
            <a:r>
              <a:rPr lang="en-US" sz="1600" smtClean="0">
                <a:solidFill>
                  <a:srgbClr val="002060"/>
                </a:solidFill>
              </a:rPr>
              <a:t>’, dan/atau </a:t>
            </a:r>
          </a:p>
          <a:p>
            <a:pPr marL="234950" indent="-234950">
              <a:buAutoNum type="alphaLcPeriod" startAt="2"/>
            </a:pPr>
            <a:r>
              <a:rPr lang="en-US" sz="1600" smtClean="0">
                <a:solidFill>
                  <a:srgbClr val="002060"/>
                </a:solidFill>
              </a:rPr>
              <a:t>melebihi atau dilebihi secara ‘</a:t>
            </a:r>
            <a:r>
              <a:rPr lang="en-US" sz="1600" b="1" smtClean="0">
                <a:solidFill>
                  <a:srgbClr val="002060"/>
                </a:solidFill>
              </a:rPr>
              <a:t>kualitatif</a:t>
            </a:r>
          </a:p>
        </p:txBody>
      </p:sp>
      <p:sp>
        <p:nvSpPr>
          <p:cNvPr id="94" name="Down Arrow 93"/>
          <p:cNvSpPr/>
          <p:nvPr/>
        </p:nvSpPr>
        <p:spPr>
          <a:xfrm>
            <a:off x="1142976" y="3723143"/>
            <a:ext cx="785818" cy="285752"/>
          </a:xfrm>
          <a:prstGeom prst="downArrow">
            <a:avLst/>
          </a:prstGeom>
          <a:solidFill>
            <a:srgbClr val="FFC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3" name="Down Arrow 92"/>
          <p:cNvSpPr/>
          <p:nvPr/>
        </p:nvSpPr>
        <p:spPr>
          <a:xfrm>
            <a:off x="3679350" y="3035808"/>
            <a:ext cx="785818" cy="525976"/>
          </a:xfrm>
          <a:prstGeom prst="downArrow">
            <a:avLst/>
          </a:prstGeom>
          <a:solidFill>
            <a:srgbClr val="FFC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5" name="TextBox 94"/>
          <p:cNvSpPr txBox="1"/>
          <p:nvPr/>
        </p:nvSpPr>
        <p:spPr>
          <a:xfrm>
            <a:off x="902570" y="4008895"/>
            <a:ext cx="224067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</a:rPr>
              <a:t>SN </a:t>
            </a:r>
            <a:r>
              <a:rPr lang="en-US" sz="1600" b="1" dirty="0" err="1" smtClean="0">
                <a:solidFill>
                  <a:srgbClr val="002060"/>
                </a:solidFill>
              </a:rPr>
              <a:t>Dikti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FF0000"/>
                </a:solidFill>
              </a:rPr>
              <a:t>dapat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dilampaui</a:t>
            </a:r>
            <a:r>
              <a:rPr lang="en-US" sz="1600" dirty="0" smtClean="0">
                <a:solidFill>
                  <a:srgbClr val="002060"/>
                </a:solidFill>
              </a:rPr>
              <a:t>  </a:t>
            </a:r>
            <a:r>
              <a:rPr lang="en-US" sz="1600" dirty="0" err="1" smtClean="0">
                <a:solidFill>
                  <a:srgbClr val="002060"/>
                </a:solidFill>
              </a:rPr>
              <a:t>sesuai</a:t>
            </a:r>
            <a:endParaRPr lang="en-US" sz="1600" dirty="0" smtClean="0">
              <a:solidFill>
                <a:srgbClr val="002060"/>
              </a:solidFill>
            </a:endParaRPr>
          </a:p>
          <a:p>
            <a:r>
              <a:rPr lang="en-US" sz="1600" dirty="0" err="1" smtClean="0">
                <a:solidFill>
                  <a:srgbClr val="002060"/>
                </a:solidFill>
              </a:rPr>
              <a:t>dengan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en-US" sz="1600" b="1" dirty="0" err="1" smtClean="0">
                <a:solidFill>
                  <a:srgbClr val="00B050"/>
                </a:solidFill>
              </a:rPr>
              <a:t>Visi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r>
              <a:rPr lang="en-US" sz="1600" b="1" dirty="0" err="1" smtClean="0">
                <a:solidFill>
                  <a:srgbClr val="00B050"/>
                </a:solidFill>
              </a:rPr>
              <a:t>Perguruan</a:t>
            </a:r>
            <a:r>
              <a:rPr lang="en-US" sz="1600" b="1" dirty="0" smtClean="0">
                <a:solidFill>
                  <a:srgbClr val="00B050"/>
                </a:solidFill>
              </a:rPr>
              <a:t> Tinggi</a:t>
            </a:r>
          </a:p>
          <a:p>
            <a:endParaRPr lang="id-ID" sz="1600" dirty="0"/>
          </a:p>
        </p:txBody>
      </p:sp>
      <p:sp>
        <p:nvSpPr>
          <p:cNvPr id="96" name="Rounded Rectangle 95"/>
          <p:cNvSpPr/>
          <p:nvPr/>
        </p:nvSpPr>
        <p:spPr>
          <a:xfrm>
            <a:off x="6000760" y="3723143"/>
            <a:ext cx="2214578" cy="571504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Standar Dikti</a:t>
            </a:r>
            <a:endParaRPr lang="id-ID" b="1"/>
          </a:p>
        </p:txBody>
      </p:sp>
      <p:sp>
        <p:nvSpPr>
          <p:cNvPr id="97" name="Rounded Rectangle 96"/>
          <p:cNvSpPr/>
          <p:nvPr/>
        </p:nvSpPr>
        <p:spPr>
          <a:xfrm>
            <a:off x="6000760" y="4223209"/>
            <a:ext cx="1143008" cy="3571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98" name="Rounded Rectangle 97"/>
          <p:cNvSpPr/>
          <p:nvPr/>
        </p:nvSpPr>
        <p:spPr>
          <a:xfrm>
            <a:off x="6072198" y="3794581"/>
            <a:ext cx="2214578" cy="571504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Standar Dikti</a:t>
            </a:r>
            <a:endParaRPr lang="id-ID" b="1"/>
          </a:p>
        </p:txBody>
      </p:sp>
      <p:sp>
        <p:nvSpPr>
          <p:cNvPr id="99" name="Rounded Rectangle 98"/>
          <p:cNvSpPr/>
          <p:nvPr/>
        </p:nvSpPr>
        <p:spPr>
          <a:xfrm>
            <a:off x="6072198" y="4294647"/>
            <a:ext cx="1143008" cy="3571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100" name="Rounded Rectangle 99"/>
          <p:cNvSpPr/>
          <p:nvPr/>
        </p:nvSpPr>
        <p:spPr>
          <a:xfrm>
            <a:off x="6143636" y="3866019"/>
            <a:ext cx="2214578" cy="571504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/>
              <a:t>Standar Dikti</a:t>
            </a:r>
            <a:endParaRPr lang="id-ID" b="1"/>
          </a:p>
        </p:txBody>
      </p:sp>
      <p:sp>
        <p:nvSpPr>
          <p:cNvPr id="101" name="Rounded Rectangle 100"/>
          <p:cNvSpPr/>
          <p:nvPr/>
        </p:nvSpPr>
        <p:spPr>
          <a:xfrm>
            <a:off x="6143636" y="4366085"/>
            <a:ext cx="1143008" cy="3571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smtClean="0"/>
              <a:t>SN Dikti</a:t>
            </a:r>
            <a:endParaRPr lang="id-ID" sz="1600" b="1"/>
          </a:p>
        </p:txBody>
      </p:sp>
      <p:sp>
        <p:nvSpPr>
          <p:cNvPr id="102" name="Rounded Rectangle 101"/>
          <p:cNvSpPr/>
          <p:nvPr/>
        </p:nvSpPr>
        <p:spPr>
          <a:xfrm>
            <a:off x="6215074" y="3937457"/>
            <a:ext cx="2214578" cy="571504"/>
          </a:xfrm>
          <a:prstGeom prst="roundRect">
            <a:avLst/>
          </a:prstGeom>
          <a:solidFill>
            <a:schemeClr val="accent5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Evaluasi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endParaRPr lang="id-ID" b="1" dirty="0"/>
          </a:p>
        </p:txBody>
      </p:sp>
      <p:sp>
        <p:nvSpPr>
          <p:cNvPr id="103" name="Rounded Rectangle 102"/>
          <p:cNvSpPr/>
          <p:nvPr/>
        </p:nvSpPr>
        <p:spPr>
          <a:xfrm>
            <a:off x="6215074" y="4437523"/>
            <a:ext cx="1143008" cy="357190"/>
          </a:xfrm>
          <a:prstGeom prst="roundRect">
            <a:avLst/>
          </a:prstGeom>
          <a:solidFill>
            <a:srgbClr val="00206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Capaian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Visi</a:t>
            </a:r>
            <a:endParaRPr lang="id-ID" sz="1400" b="1" dirty="0"/>
          </a:p>
        </p:txBody>
      </p:sp>
      <p:sp>
        <p:nvSpPr>
          <p:cNvPr id="104" name="Down Arrow 103"/>
          <p:cNvSpPr/>
          <p:nvPr/>
        </p:nvSpPr>
        <p:spPr>
          <a:xfrm>
            <a:off x="6715140" y="3508829"/>
            <a:ext cx="928694" cy="3571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9" name="Rounded Rectangle 108"/>
          <p:cNvSpPr/>
          <p:nvPr/>
        </p:nvSpPr>
        <p:spPr>
          <a:xfrm>
            <a:off x="7286644" y="4437523"/>
            <a:ext cx="1143008" cy="35719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Capaian</a:t>
            </a:r>
            <a:r>
              <a:rPr lang="en-US" sz="1400" b="1" dirty="0" smtClean="0"/>
              <a:t> </a:t>
            </a:r>
          </a:p>
          <a:p>
            <a:pPr algn="ctr"/>
            <a:r>
              <a:rPr lang="en-US" sz="1400" b="1" dirty="0" err="1" smtClean="0"/>
              <a:t>Std</a:t>
            </a:r>
            <a:r>
              <a:rPr lang="en-US" sz="1400" b="1" dirty="0" smtClean="0"/>
              <a:t> </a:t>
            </a:r>
            <a:r>
              <a:rPr lang="en-US" sz="1400" b="1" dirty="0" err="1" smtClean="0"/>
              <a:t>Dikti</a:t>
            </a:r>
            <a:endParaRPr lang="id-ID" sz="1400" b="1" dirty="0"/>
          </a:p>
        </p:txBody>
      </p:sp>
      <p:sp>
        <p:nvSpPr>
          <p:cNvPr id="111" name="Down Arrow 110"/>
          <p:cNvSpPr/>
          <p:nvPr/>
        </p:nvSpPr>
        <p:spPr>
          <a:xfrm>
            <a:off x="7358082" y="4794713"/>
            <a:ext cx="928694" cy="357190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2" name="Can 111"/>
          <p:cNvSpPr/>
          <p:nvPr/>
        </p:nvSpPr>
        <p:spPr>
          <a:xfrm>
            <a:off x="6000760" y="2151507"/>
            <a:ext cx="2286016" cy="1428760"/>
          </a:xfrm>
          <a:prstGeom prst="ca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Penetapan</a:t>
            </a:r>
            <a:endParaRPr lang="en-US" b="1" dirty="0" smtClean="0"/>
          </a:p>
          <a:p>
            <a:pPr algn="ctr"/>
            <a:r>
              <a:rPr lang="en-US" b="1" dirty="0" err="1" smtClean="0"/>
              <a:t>Visi</a:t>
            </a:r>
            <a:r>
              <a:rPr lang="en-US" b="1" dirty="0" smtClean="0"/>
              <a:t> </a:t>
            </a:r>
            <a:r>
              <a:rPr lang="en-US" b="1" dirty="0" err="1" smtClean="0"/>
              <a:t>Perguruan</a:t>
            </a:r>
            <a:r>
              <a:rPr lang="en-US" b="1" dirty="0" smtClean="0"/>
              <a:t> Tinggi</a:t>
            </a:r>
            <a:endParaRPr lang="id-ID" b="1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5143504" y="4937589"/>
            <a:ext cx="500066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rot="5400000" flipH="1" flipV="1">
            <a:off x="4679951" y="3973176"/>
            <a:ext cx="1928032" cy="79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/>
          <p:nvPr/>
        </p:nvCxnSpPr>
        <p:spPr>
          <a:xfrm>
            <a:off x="5643570" y="3008763"/>
            <a:ext cx="357190" cy="158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21928" y="975241"/>
            <a:ext cx="8050600" cy="830997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id-ID" sz="1600" dirty="0" smtClean="0">
                <a:solidFill>
                  <a:srgbClr val="000000"/>
                </a:solidFill>
                <a:latin typeface="Bookman Old Style" panose="02050604050505020204" pitchFamily="18" charset="0"/>
              </a:rPr>
              <a:t>Standar </a:t>
            </a:r>
            <a:r>
              <a:rPr lang="id-ID" sz="1600" dirty="0">
                <a:solidFill>
                  <a:srgbClr val="000000"/>
                </a:solidFill>
                <a:latin typeface="Bookman Old Style" panose="02050604050505020204" pitchFamily="18" charset="0"/>
              </a:rPr>
              <a:t>Pendidikan Tinggi yang Ditetapkan oleh Perguruan Tinggi adalah </a:t>
            </a:r>
            <a:r>
              <a:rPr lang="id-ID" sz="1600" b="1" dirty="0">
                <a:solidFill>
                  <a:srgbClr val="000000"/>
                </a:solidFill>
                <a:latin typeface="Bookman Old Style" panose="02050604050505020204" pitchFamily="18" charset="0"/>
              </a:rPr>
              <a:t>sejumlah</a:t>
            </a:r>
            <a:r>
              <a:rPr lang="id-ID" sz="1600" dirty="0">
                <a:solidFill>
                  <a:srgbClr val="000000"/>
                </a:solidFill>
                <a:latin typeface="Bookman Old Style" panose="02050604050505020204" pitchFamily="18" charset="0"/>
              </a:rPr>
              <a:t> standar pada perguruan tinggi yang melampaui Standar Nasional Pendidikan Tinggi. </a:t>
            </a:r>
          </a:p>
        </p:txBody>
      </p:sp>
    </p:spTree>
    <p:extLst>
      <p:ext uri="{BB962C8B-B14F-4D97-AF65-F5344CB8AC3E}">
        <p14:creationId xmlns:p14="http://schemas.microsoft.com/office/powerpoint/2010/main" val="161429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85185E-6 L 0.25001 -1.85185E-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25 2.96296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4" grpId="0" animBg="1"/>
      <p:bldP spid="57" grpId="0" animBg="1"/>
      <p:bldP spid="60" grpId="0" animBg="1"/>
      <p:bldP spid="63" grpId="0" animBg="1"/>
      <p:bldP spid="69" grpId="0" animBg="1"/>
      <p:bldP spid="70" grpId="0" animBg="1"/>
      <p:bldP spid="84" grpId="0" animBg="1"/>
      <p:bldP spid="85" grpId="0"/>
      <p:bldP spid="87" grpId="0"/>
      <p:bldP spid="89" grpId="0"/>
      <p:bldP spid="90" grpId="0" animBg="1"/>
      <p:bldP spid="92" grpId="0"/>
      <p:bldP spid="94" grpId="0" animBg="1"/>
      <p:bldP spid="93" grpId="0" animBg="1"/>
      <p:bldP spid="95" grpId="0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9" grpId="0" animBg="1"/>
      <p:bldP spid="111" grpId="0" animBg="1"/>
      <p:bldP spid="1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5690" y="669959"/>
            <a:ext cx="5657850" cy="70207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STRATEGI PENETAPAN ISI STANDAR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213" y="1672823"/>
            <a:ext cx="6804945" cy="4154235"/>
          </a:xfrm>
        </p:spPr>
        <p:txBody>
          <a:bodyPr>
            <a:noAutofit/>
          </a:bodyPr>
          <a:lstStyle/>
          <a:p>
            <a:pPr marL="255985" indent="-255985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PT </a:t>
            </a:r>
            <a:r>
              <a:rPr lang="en-US" sz="2400" dirty="0" err="1"/>
              <a:t>menelaah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butir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SN-</a:t>
            </a:r>
            <a:r>
              <a:rPr lang="en-US" sz="2400" dirty="0" err="1"/>
              <a:t>Dikti</a:t>
            </a:r>
            <a:endParaRPr lang="en-US" sz="2400" dirty="0"/>
          </a:p>
          <a:p>
            <a:pPr marL="255985" indent="-255985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 err="1"/>
              <a:t>Berdasar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evaluasi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r>
              <a:rPr lang="en-US" sz="2400" dirty="0"/>
              <a:t>, </a:t>
            </a: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tingkat</a:t>
            </a:r>
            <a:r>
              <a:rPr lang="en-US" sz="2400" dirty="0"/>
              <a:t> </a:t>
            </a:r>
            <a:r>
              <a:rPr lang="en-US" sz="2400" dirty="0" err="1"/>
              <a:t>pencapaian</a:t>
            </a:r>
            <a:r>
              <a:rPr lang="en-US" sz="2400" dirty="0"/>
              <a:t>/</a:t>
            </a:r>
            <a:r>
              <a:rPr lang="en-US" sz="2400" dirty="0" err="1"/>
              <a:t>pemenuhan</a:t>
            </a:r>
            <a:r>
              <a:rPr lang="en-US" sz="2400" dirty="0"/>
              <a:t> SN-</a:t>
            </a:r>
            <a:r>
              <a:rPr lang="en-US" sz="2400" dirty="0" err="1"/>
              <a:t>Dikti</a:t>
            </a:r>
            <a:r>
              <a:rPr lang="en-US" sz="2400" dirty="0"/>
              <a:t>: (1)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, (2)  </a:t>
            </a:r>
            <a:r>
              <a:rPr lang="en-US" sz="2400" dirty="0" err="1"/>
              <a:t>dicapai</a:t>
            </a:r>
            <a:r>
              <a:rPr lang="en-US" sz="2400" dirty="0"/>
              <a:t>,  (3) </a:t>
            </a:r>
            <a:r>
              <a:rPr lang="en-US" sz="2400" dirty="0" err="1"/>
              <a:t>dilampaui</a:t>
            </a:r>
            <a:endParaRPr lang="en-US" sz="2400" dirty="0"/>
          </a:p>
          <a:p>
            <a:pPr marL="255985" indent="-255985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butir-butir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dilampaui</a:t>
            </a:r>
            <a:r>
              <a:rPr lang="en-US" sz="2400" dirty="0"/>
              <a:t>, </a:t>
            </a:r>
            <a:r>
              <a:rPr lang="en-US" sz="2400" dirty="0" err="1"/>
              <a:t>tetapkan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yang </a:t>
            </a:r>
            <a:r>
              <a:rPr lang="en-US" sz="2400" dirty="0" err="1"/>
              <a:t>melampaui</a:t>
            </a:r>
            <a:r>
              <a:rPr lang="en-US" sz="2400" dirty="0"/>
              <a:t> SN-</a:t>
            </a:r>
            <a:r>
              <a:rPr lang="en-US" sz="2400" dirty="0" err="1"/>
              <a:t>Dikti</a:t>
            </a:r>
            <a:endParaRPr lang="en-US" sz="2400" dirty="0"/>
          </a:p>
          <a:p>
            <a:pPr marL="470297" lvl="1" indent="-251222">
              <a:buClr>
                <a:schemeClr val="accent1">
                  <a:lumMod val="75000"/>
                </a:schemeClr>
              </a:buClr>
              <a:buFont typeface="+mj-lt"/>
              <a:buAutoNum type="alphaLcPeriod"/>
            </a:pP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saing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sudah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dicapai</a:t>
            </a:r>
            <a:endParaRPr lang="en-US" dirty="0">
              <a:sym typeface="Wingdings" panose="05000000000000000000" pitchFamily="2" charset="2"/>
            </a:endParaRPr>
          </a:p>
          <a:p>
            <a:pPr marL="470297" lvl="1" indent="-251222">
              <a:buClr>
                <a:schemeClr val="accent1">
                  <a:lumMod val="75000"/>
                </a:schemeClr>
              </a:buClr>
              <a:buFont typeface="+mj-lt"/>
              <a:buAutoNum type="alphaLcPeriod"/>
            </a:pPr>
            <a:r>
              <a:rPr lang="en-US" dirty="0" err="1">
                <a:sym typeface="Wingdings" panose="05000000000000000000" pitchFamily="2" charset="2"/>
              </a:rPr>
              <a:t>Orientasi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saing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internasional</a:t>
            </a:r>
            <a:r>
              <a:rPr lang="en-US" dirty="0">
                <a:sym typeface="Wingdings" panose="05000000000000000000" pitchFamily="2" charset="2"/>
              </a:rPr>
              <a:t>  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sudah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dilampaui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8F86F9C8-9B34-4239-A026-4ED163AC12CE}"/>
              </a:ext>
            </a:extLst>
          </p:cNvPr>
          <p:cNvGrpSpPr/>
          <p:nvPr/>
        </p:nvGrpSpPr>
        <p:grpSpPr>
          <a:xfrm>
            <a:off x="7380980" y="403079"/>
            <a:ext cx="1189279" cy="1076097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498425F-A885-4693-9D6E-D4E72831B6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1085A5D5-6F3F-474E-8743-1F8FF6FE56D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079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71462" y="931997"/>
            <a:ext cx="9144000" cy="702078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</a:rPr>
              <a:t>Contoh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Pelampauan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>
                <a:solidFill>
                  <a:srgbClr val="0070C0"/>
                </a:solidFill>
              </a:rPr>
              <a:t>SN-</a:t>
            </a:r>
            <a:r>
              <a:rPr lang="en-US" sz="2400" b="1" dirty="0" err="1">
                <a:solidFill>
                  <a:srgbClr val="0070C0"/>
                </a:solidFill>
              </a:rPr>
              <a:t>Dikti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Secara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Kualitatif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br>
              <a:rPr lang="en-US" sz="2400" b="1" dirty="0">
                <a:solidFill>
                  <a:srgbClr val="0070C0"/>
                </a:solidFill>
              </a:rPr>
            </a:br>
            <a:r>
              <a:rPr lang="en-US" sz="2400" b="1" dirty="0">
                <a:solidFill>
                  <a:srgbClr val="0070C0"/>
                </a:solidFill>
              </a:rPr>
              <a:t>(</a:t>
            </a:r>
            <a:r>
              <a:rPr lang="en-US" sz="2400" b="1" dirty="0" err="1">
                <a:solidFill>
                  <a:srgbClr val="0070C0"/>
                </a:solidFill>
              </a:rPr>
              <a:t>sering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disebut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pelampauan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secara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vertikal</a:t>
            </a:r>
            <a:r>
              <a:rPr lang="en-US" sz="2400" b="1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069" y="2006439"/>
            <a:ext cx="8322469" cy="7020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Pelampauan</a:t>
            </a:r>
            <a:r>
              <a:rPr lang="en-US" dirty="0"/>
              <a:t> SN-</a:t>
            </a:r>
            <a:r>
              <a:rPr lang="en-US" dirty="0" err="1"/>
              <a:t>Dikti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kualitatif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(</a:t>
            </a:r>
            <a:r>
              <a:rPr lang="en-US" dirty="0" err="1"/>
              <a:t>harkat</a:t>
            </a:r>
            <a:r>
              <a:rPr lang="en-US" dirty="0"/>
              <a:t>) </a:t>
            </a:r>
            <a:r>
              <a:rPr lang="en-US" dirty="0" err="1"/>
              <a:t>spesifikasi</a:t>
            </a:r>
            <a:r>
              <a:rPr lang="en-US" dirty="0"/>
              <a:t>/ </a:t>
            </a:r>
            <a:r>
              <a:rPr lang="en-US" dirty="0" err="1"/>
              <a:t>persyaratan</a:t>
            </a:r>
            <a:r>
              <a:rPr lang="en-US" dirty="0"/>
              <a:t>/ </a:t>
            </a:r>
            <a:r>
              <a:rPr lang="en-US" dirty="0" err="1"/>
              <a:t>kriteria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SN-</a:t>
            </a:r>
            <a:r>
              <a:rPr lang="en-US" dirty="0" err="1"/>
              <a:t>Dikti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581825" y="2917094"/>
          <a:ext cx="7869232" cy="2711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4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34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SN </a:t>
                      </a:r>
                      <a:r>
                        <a:rPr lang="en-US" sz="1800" dirty="0" err="1"/>
                        <a:t>Dikti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Standar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Dikti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8366">
                <a:tc>
                  <a:txBody>
                    <a:bodyPr/>
                    <a:lstStyle/>
                    <a:p>
                      <a:pPr algn="l"/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paling lama </a:t>
                      </a:r>
                      <a:r>
                        <a:rPr lang="en-US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7 (</a:t>
                      </a:r>
                      <a:r>
                        <a:rPr lang="en-US" sz="1800" b="0" i="0" u="none" strike="noStrike" kern="1200" baseline="0" dirty="0" err="1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tujuh</a:t>
                      </a:r>
                      <a:r>
                        <a:rPr lang="en-US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program diploma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paling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sedikit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144 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seratus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puluh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penyelenggaraan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paling lama </a:t>
                      </a:r>
                      <a:r>
                        <a:rPr lang="en-US" sz="1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 (lima)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akademik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program diploma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sarjana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terapan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mahasiswa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paling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sedikit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144 (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seratus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puluh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empat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F0973BE-78F1-4B5D-95D4-30FCF7B7BE5C}"/>
              </a:ext>
            </a:extLst>
          </p:cNvPr>
          <p:cNvGrpSpPr/>
          <p:nvPr/>
        </p:nvGrpSpPr>
        <p:grpSpPr>
          <a:xfrm>
            <a:off x="7306236" y="484095"/>
            <a:ext cx="1433525" cy="1245286"/>
            <a:chOff x="330489" y="199538"/>
            <a:chExt cx="1751914" cy="158012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32705E56-8F88-4375-81B0-5E9F52041FD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FB163854-BF19-4FC1-9C4C-8324AB769D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5485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75346"/>
            <a:ext cx="7886700" cy="77993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“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</a:rPr>
              <a:t>Kebijakan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”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</a:rPr>
              <a:t>dalam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</a:rPr>
              <a:t>Penyelenggaraan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 PT</a:t>
            </a:r>
            <a:endParaRPr 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24091"/>
            <a:ext cx="7886700" cy="4509528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Istilah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SPMI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sering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dikacaukan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istilah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Perguruan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Tinggi,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akademik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mutu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PT: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Uraian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tentang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arah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dasar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nilai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tujuan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strategi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prinsip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tata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kelola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penyelenggaraan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pendidikan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tinggi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ditetapkan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oleh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suatu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PT 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mewujudkan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visi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misi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tujuan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PT (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lazim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dirumuskan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Renstra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PT).</a:t>
            </a:r>
          </a:p>
          <a:p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Akademik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: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uraian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dijabarkan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PT,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khusus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mengenai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bidang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akademik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yang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meliputi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kurikulum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, proses 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pembelajaran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, penilaian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hasil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pembelajaran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aspek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lain yang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berkaitan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urusan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akademik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beberapa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PT, </a:t>
            </a:r>
            <a:r>
              <a:rPr lang="en-US" sz="9600" b="1" dirty="0" err="1" smtClean="0">
                <a:solidFill>
                  <a:schemeClr val="accent5">
                    <a:lumMod val="75000"/>
                  </a:schemeClr>
                </a:solidFill>
              </a:rPr>
              <a:t>pendidikan</a:t>
            </a:r>
            <a:r>
              <a:rPr lang="en-US" sz="9600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sz="9600" b="1" dirty="0" err="1" smtClean="0">
                <a:solidFill>
                  <a:schemeClr val="accent5">
                    <a:lumMod val="75000"/>
                  </a:schemeClr>
                </a:solidFill>
              </a:rPr>
              <a:t>penelitian</a:t>
            </a:r>
            <a:r>
              <a:rPr lang="en-US" sz="9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b="1" dirty="0" err="1">
                <a:solidFill>
                  <a:schemeClr val="accent5">
                    <a:lumMod val="75000"/>
                  </a:schemeClr>
                </a:solidFill>
              </a:rPr>
              <a:t>serta</a:t>
            </a:r>
            <a:r>
              <a:rPr lang="en-US" sz="9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b="1" dirty="0" err="1" smtClean="0">
                <a:solidFill>
                  <a:schemeClr val="accent5">
                    <a:lumMod val="75000"/>
                  </a:schemeClr>
                </a:solidFill>
              </a:rPr>
              <a:t>pengabdian</a:t>
            </a:r>
            <a:r>
              <a:rPr lang="en-US" sz="9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b="1" dirty="0" err="1" smtClean="0">
                <a:solidFill>
                  <a:schemeClr val="accent5">
                    <a:lumMod val="75000"/>
                  </a:schemeClr>
                </a:solidFill>
              </a:rPr>
              <a:t>kepada</a:t>
            </a:r>
            <a:r>
              <a:rPr lang="en-US" sz="9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b="1" dirty="0" err="1" smtClean="0">
                <a:solidFill>
                  <a:schemeClr val="accent5">
                    <a:lumMod val="75000"/>
                  </a:schemeClr>
                </a:solidFill>
              </a:rPr>
              <a:t>masyarakat</a:t>
            </a:r>
            <a:r>
              <a:rPr lang="en-US" sz="96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ditetapkan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sebagai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sz="96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9600" dirty="0" err="1" smtClean="0">
                <a:solidFill>
                  <a:schemeClr val="accent5">
                    <a:lumMod val="75000"/>
                  </a:schemeClr>
                </a:solidFill>
              </a:rPr>
              <a:t>akademik</a:t>
            </a:r>
            <a:r>
              <a:rPr lang="en-US" sz="9600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  <a:endParaRPr lang="en-US" sz="96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sz="7000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40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944" y="873276"/>
            <a:ext cx="7293769" cy="490502"/>
          </a:xfrm>
        </p:spPr>
        <p:txBody>
          <a:bodyPr>
            <a:noAutofit/>
          </a:bodyPr>
          <a:lstStyle/>
          <a:p>
            <a:r>
              <a:rPr lang="en-US" sz="2400" b="1" dirty="0" err="1"/>
              <a:t>Contoh</a:t>
            </a:r>
            <a:r>
              <a:rPr lang="en-US" sz="2400" b="1" dirty="0"/>
              <a:t> </a:t>
            </a:r>
            <a:r>
              <a:rPr lang="en-US" sz="2400" b="1" dirty="0" err="1" smtClean="0"/>
              <a:t>Pelampauan</a:t>
            </a:r>
            <a:r>
              <a:rPr lang="en-US" sz="2400" b="1" dirty="0" smtClean="0"/>
              <a:t> SN </a:t>
            </a:r>
            <a:r>
              <a:rPr lang="en-US" sz="2400" b="1" dirty="0" err="1" smtClean="0"/>
              <a:t>Dikti</a:t>
            </a:r>
            <a:r>
              <a:rPr lang="en-US" sz="2400" b="1" dirty="0" smtClean="0"/>
              <a:t> yang </a:t>
            </a:r>
            <a:r>
              <a:rPr lang="en-US" sz="2400" b="1" dirty="0" err="1" smtClean="0"/>
              <a:t>selaras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dengan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Visi</a:t>
            </a:r>
            <a:r>
              <a:rPr lang="en-US" sz="2400" b="1" dirty="0" smtClean="0"/>
              <a:t> PT: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 err="1"/>
              <a:t>Standar</a:t>
            </a:r>
            <a:r>
              <a:rPr lang="en-US" sz="2400" b="1" dirty="0"/>
              <a:t> Hasil </a:t>
            </a:r>
            <a:r>
              <a:rPr lang="en-US" sz="2400" b="1" dirty="0" err="1"/>
              <a:t>Penelitian</a:t>
            </a:r>
            <a:endParaRPr lang="en-US" sz="24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95660319"/>
              </p:ext>
            </p:extLst>
          </p:nvPr>
        </p:nvGraphicFramePr>
        <p:xfrm>
          <a:off x="555812" y="2073369"/>
          <a:ext cx="3166082" cy="411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6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SN DIKTI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47168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Pasal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44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ayat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(5):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Hasil </a:t>
                      </a:r>
                      <a:r>
                        <a:rPr lang="en-US" sz="1800" dirty="0" err="1"/>
                        <a:t>penelitian</a:t>
                      </a:r>
                      <a:r>
                        <a:rPr lang="en-US" sz="1800" dirty="0"/>
                        <a:t> yang </a:t>
                      </a: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bersifat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rahasia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mengganggu</a:t>
                      </a:r>
                      <a:r>
                        <a:rPr lang="en-US" sz="1800" dirty="0"/>
                        <a:t> dan/</a:t>
                      </a:r>
                      <a:r>
                        <a:rPr lang="en-US" sz="1800" dirty="0" err="1"/>
                        <a:t>atau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tidak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membahayakan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kepentingan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umum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atau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nasional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wajib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disebarluaskan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dengan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cara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diseminarkan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dipublikasikan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dipatenkan</a:t>
                      </a:r>
                      <a:r>
                        <a:rPr lang="en-US" sz="1800" dirty="0"/>
                        <a:t>, dan/</a:t>
                      </a:r>
                      <a:r>
                        <a:rPr lang="en-US" sz="1800" dirty="0" err="1"/>
                        <a:t>atau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cara</a:t>
                      </a:r>
                      <a:r>
                        <a:rPr lang="en-US" sz="1800" dirty="0"/>
                        <a:t> lain yang </a:t>
                      </a:r>
                      <a:r>
                        <a:rPr lang="en-US" sz="1800" dirty="0" err="1"/>
                        <a:t>dapat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digunakan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untuk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menyampaikan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hasil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penelitian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kepada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masyarakat</a:t>
                      </a:r>
                      <a:endParaRPr lang="en-US" sz="1800" dirty="0"/>
                    </a:p>
                    <a:p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11200909"/>
              </p:ext>
            </p:extLst>
          </p:nvPr>
        </p:nvGraphicFramePr>
        <p:xfrm>
          <a:off x="3800475" y="2073369"/>
          <a:ext cx="4823572" cy="4112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3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583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STANDAR DIKTI yang </a:t>
                      </a:r>
                      <a:r>
                        <a:rPr lang="en-US" sz="1800" dirty="0" err="1"/>
                        <a:t>ditetapkan</a:t>
                      </a:r>
                      <a:r>
                        <a:rPr lang="en-US" sz="1800" dirty="0"/>
                        <a:t> PT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26441">
                <a:tc>
                  <a:txBody>
                    <a:bodyPr/>
                    <a:lstStyle/>
                    <a:p>
                      <a:pPr>
                        <a:spcBef>
                          <a:spcPts val="1800"/>
                        </a:spcBef>
                      </a:pP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Pemimpin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PT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harus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memfasilitasi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publikasi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hasil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penelitian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yang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tidak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bersifat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rahasia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sekurang-kurangnya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pada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jurnal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70C0"/>
                          </a:solidFill>
                        </a:rPr>
                        <a:t>ber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</a:rPr>
                        <a:t>-ISSN</a:t>
                      </a: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Pemimpin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PT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harus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memfasilitasi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publikasi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hasil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penelitian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yang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tidak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bersifat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rahasia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sekurang-kurangnya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pada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jurnal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nasional</a:t>
                      </a:r>
                      <a:r>
                        <a:rPr lang="en-US" sz="1800" dirty="0">
                          <a:solidFill>
                            <a:srgbClr val="000099"/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rgbClr val="000099"/>
                          </a:solidFill>
                        </a:rPr>
                        <a:t>terakreditasi</a:t>
                      </a:r>
                      <a:endParaRPr lang="en-US" sz="1800" dirty="0">
                        <a:solidFill>
                          <a:srgbClr val="000099"/>
                        </a:solidFill>
                      </a:endParaRPr>
                    </a:p>
                    <a:p>
                      <a:pPr>
                        <a:spcBef>
                          <a:spcPts val="1800"/>
                        </a:spcBef>
                      </a:pP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Pemimpin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PT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harus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memfasilitasi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publikasi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hasil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penelitian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yang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tidak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bersifat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rahasia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pada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jurnal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internasional</a:t>
                      </a: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bereputasi</a:t>
                      </a:r>
                      <a:endPara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en-US" sz="1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A79EC3A-5E6C-4D7C-9365-1046D069058F}"/>
              </a:ext>
            </a:extLst>
          </p:cNvPr>
          <p:cNvGrpSpPr/>
          <p:nvPr/>
        </p:nvGrpSpPr>
        <p:grpSpPr>
          <a:xfrm>
            <a:off x="7771420" y="609600"/>
            <a:ext cx="1142526" cy="1022881"/>
            <a:chOff x="330489" y="199538"/>
            <a:chExt cx="1751914" cy="1580123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xmlns="" id="{EC2DAA7F-3B7D-4490-A946-69AC6BD8BC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A03A13B6-676E-4F0A-B24E-4C4AEEA3A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406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xmlns="" id="{ECAFB21F-4BE3-496B-8B2E-20951869D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789055"/>
            <a:ext cx="4912775" cy="1313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xmlns="" id="{14DAF6C3-AC25-476C-9D1D-F7681BE7560D}"/>
              </a:ext>
            </a:extLst>
          </p:cNvPr>
          <p:cNvSpPr txBox="1">
            <a:spLocks/>
          </p:cNvSpPr>
          <p:nvPr/>
        </p:nvSpPr>
        <p:spPr>
          <a:xfrm>
            <a:off x="2171699" y="1901896"/>
            <a:ext cx="4912775" cy="48198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algn="ctr">
              <a:defRPr/>
            </a:pP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Dokumen</a:t>
            </a:r>
            <a:r>
              <a:rPr lang="en-US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/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Buku </a:t>
            </a:r>
            <a:r>
              <a:rPr lang="en-US" sz="3225" b="1" dirty="0" err="1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Formulir</a:t>
            </a:r>
            <a:r>
              <a:rPr lang="id-ID" sz="3225" b="1" dirty="0">
                <a:solidFill>
                  <a:srgbClr val="FFFF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SPMI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7570F96-796D-4A43-BF6E-87088AE4AEFA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D99E04B9-B21F-4256-B10B-553A9B3EFD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71BF3204-2B63-4F1E-82B8-83A1746AF8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xmlns="" id="{91373149-EB56-4BC2-8455-5F8AED9FFBA1}"/>
              </a:ext>
            </a:extLst>
          </p:cNvPr>
          <p:cNvSpPr/>
          <p:nvPr/>
        </p:nvSpPr>
        <p:spPr>
          <a:xfrm>
            <a:off x="6213070" y="4272768"/>
            <a:ext cx="586757" cy="470491"/>
          </a:xfrm>
          <a:prstGeom prst="up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9537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212" y="694303"/>
            <a:ext cx="7886700" cy="548319"/>
          </a:xfrm>
        </p:spPr>
        <p:txBody>
          <a:bodyPr>
            <a:normAutofit/>
          </a:bodyPr>
          <a:lstStyle/>
          <a:p>
            <a:r>
              <a:rPr lang="en-US" sz="30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Formulir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SPMI</a:t>
            </a:r>
            <a:endParaRPr lang="en-US" sz="30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id-ID" sz="2800" dirty="0">
                <a:solidFill>
                  <a:schemeClr val="accent5">
                    <a:lumMod val="75000"/>
                  </a:schemeClr>
                </a:solidFill>
              </a:rPr>
              <a:t>Dokumen tertulis yang </a:t>
            </a:r>
            <a:r>
              <a:rPr lang="id-ID" sz="2800" b="1" dirty="0">
                <a:solidFill>
                  <a:schemeClr val="accent5">
                    <a:lumMod val="75000"/>
                  </a:schemeClr>
                </a:solidFill>
              </a:rPr>
              <a:t>berfungsi untuk mencatat / merekam hal atau informasi atau kegiatan tertentu</a:t>
            </a:r>
            <a:r>
              <a:rPr lang="id-ID" sz="2800" dirty="0">
                <a:solidFill>
                  <a:schemeClr val="accent5">
                    <a:lumMod val="75000"/>
                  </a:schemeClr>
                </a:solidFill>
              </a:rPr>
              <a:t> sebagai bagian tak terpisahkan dari Standar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SPMI</a:t>
            </a:r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2800" dirty="0">
                <a:solidFill>
                  <a:schemeClr val="accent5">
                    <a:lumMod val="75000"/>
                  </a:schemeClr>
                </a:solidFill>
              </a:rPr>
              <a:t>dan Manual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SPMI</a:t>
            </a:r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d-ID" sz="2800" dirty="0">
                <a:solidFill>
                  <a:schemeClr val="accent5">
                    <a:lumMod val="75000"/>
                  </a:schemeClr>
                </a:solidFill>
              </a:rPr>
              <a:t>atau Prosedur 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SPMI</a:t>
            </a:r>
            <a:r>
              <a:rPr lang="id-ID" sz="2800" dirty="0" smtClean="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en-US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sama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artinya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borang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atau</a:t>
            </a:r>
            <a:r>
              <a:rPr lang="en-US" sz="2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5">
                    <a:lumMod val="75000"/>
                  </a:schemeClr>
                </a:solidFill>
              </a:rPr>
              <a:t>proforma</a:t>
            </a:r>
            <a:endParaRPr lang="id-ID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660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61071"/>
            <a:ext cx="7886700" cy="69560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5">
                    <a:lumMod val="50000"/>
                  </a:schemeClr>
                </a:solidFill>
              </a:rPr>
              <a:t>F</a:t>
            </a:r>
            <a:r>
              <a:rPr lang="id-ID" sz="4000" dirty="0" smtClean="0">
                <a:solidFill>
                  <a:schemeClr val="accent5">
                    <a:lumMod val="50000"/>
                  </a:schemeClr>
                </a:solidFill>
              </a:rPr>
              <a:t>ungsi formulir SPMI</a:t>
            </a:r>
            <a:endParaRPr lang="id-ID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Sebagai alat untuk mencapai / memenuhi / mewujudkan isi standar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0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Sebagai alat untuk memantau, mengontrol, mengendalikan, mengkoreksi, mengevaluasi pelaksanaan SPMI.</a:t>
            </a:r>
          </a:p>
          <a:p>
            <a:pPr lvl="0"/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Sebagai bukti otentik untuk mencatat / merekam pelaksanaan SPMI secara periodik. 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yang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sudah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diisi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disebut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dengan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istilah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</a:rPr>
              <a:t>rekaman</a:t>
            </a:r>
            <a:endParaRPr lang="id-ID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id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805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02E6E9-AE1E-44A1-892D-AE0625B87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757" y="766287"/>
            <a:ext cx="7259925" cy="822248"/>
          </a:xfrm>
          <a:solidFill>
            <a:schemeClr val="accent2">
              <a:lumMod val="75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DOKUMEN FORMULIR SPMI</a:t>
            </a:r>
          </a:p>
        </p:txBody>
      </p:sp>
      <p:graphicFrame>
        <p:nvGraphicFramePr>
          <p:cNvPr id="39" name="Content Placeholder 2">
            <a:extLst>
              <a:ext uri="{FF2B5EF4-FFF2-40B4-BE49-F238E27FC236}">
                <a16:creationId xmlns:a16="http://schemas.microsoft.com/office/drawing/2014/main" xmlns="" id="{9F42556C-397F-43D9-899E-6EBFAE618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27916"/>
              </p:ext>
            </p:extLst>
          </p:nvPr>
        </p:nvGraphicFramePr>
        <p:xfrm>
          <a:off x="628650" y="2368550"/>
          <a:ext cx="7886700" cy="3060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A6238E3E-6366-45C9-A57B-431C175FA401}"/>
              </a:ext>
            </a:extLst>
          </p:cNvPr>
          <p:cNvGrpSpPr/>
          <p:nvPr/>
        </p:nvGrpSpPr>
        <p:grpSpPr>
          <a:xfrm>
            <a:off x="7853082" y="636494"/>
            <a:ext cx="1128725" cy="952041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24A49A35-8CF4-40D1-82DE-425CCEAB62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BC74EFAF-ADDD-4478-A15C-0204A82CA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14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32204"/>
            <a:ext cx="7886700" cy="682160"/>
          </a:xfrm>
        </p:spPr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Catatan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>
                <a:solidFill>
                  <a:schemeClr val="accent5">
                    <a:lumMod val="50000"/>
                  </a:schemeClr>
                </a:solidFill>
                <a:latin typeface="+mn-lt"/>
              </a:rPr>
              <a:t>p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enting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tentang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formulir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: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alat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merekam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bukti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pelaksanaan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manual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atau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konteks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menempel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pada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manual,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prosedur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,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instruksi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kerja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satu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atau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manual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dimungkinkan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lebih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dari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satu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6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800" dirty="0" smtClean="0">
                <a:solidFill>
                  <a:schemeClr val="accent5">
                    <a:lumMod val="50000"/>
                  </a:schemeClr>
                </a:solidFill>
              </a:rPr>
              <a:t>Contoh form</a:t>
            </a:r>
            <a:r>
              <a:rPr lang="en-US" sz="3800" dirty="0" err="1" smtClean="0">
                <a:solidFill>
                  <a:schemeClr val="accent5">
                    <a:lumMod val="50000"/>
                  </a:schemeClr>
                </a:solidFill>
              </a:rPr>
              <a:t>ulir</a:t>
            </a:r>
            <a:r>
              <a:rPr lang="id-ID" sz="3800" dirty="0" smtClean="0">
                <a:solidFill>
                  <a:schemeClr val="accent5">
                    <a:lumMod val="50000"/>
                  </a:schemeClr>
                </a:solidFill>
              </a:rPr>
              <a:t> untuk standar </a:t>
            </a:r>
            <a:r>
              <a:rPr lang="en-US" sz="38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sz="38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id-ID" sz="3800" dirty="0" smtClean="0">
                <a:solidFill>
                  <a:schemeClr val="accent5">
                    <a:lumMod val="50000"/>
                  </a:schemeClr>
                </a:solidFill>
              </a:rPr>
              <a:t>proses pembelajaran</a:t>
            </a:r>
            <a:r>
              <a:rPr lang="en-US" sz="3800" dirty="0" smtClean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id-ID" sz="3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Formulir Rencana Studi Mahasiswa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Formulir Satuan Acara Perkuliahan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Daftar Hadir Mahasiswa di Kelas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Berita Acara Perkuliahan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Formulir Perwalian Mahasiswa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Lembar Penugasan Mengajar Bagi Dosen</a:t>
            </a:r>
          </a:p>
          <a:p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Lembar Evaluasi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Proses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Pembelajaran</a:t>
            </a:r>
            <a:r>
              <a:rPr lang="id-ID" dirty="0" smtClean="0">
                <a:solidFill>
                  <a:schemeClr val="accent5">
                    <a:lumMod val="75000"/>
                  </a:schemeClr>
                </a:solidFill>
              </a:rPr>
              <a:t> Oleh Mahasiswa</a:t>
            </a:r>
          </a:p>
          <a:p>
            <a:endParaRPr lang="id-ID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6954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752" y="530459"/>
            <a:ext cx="7094778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id-ID" sz="3400" b="1" dirty="0">
                <a:solidFill>
                  <a:srgbClr val="FFFF00"/>
                </a:solidFill>
              </a:rPr>
              <a:t>PEDOMAN MERANCANG FORM</a:t>
            </a:r>
            <a:r>
              <a:rPr lang="en-US" sz="3400" b="1" dirty="0">
                <a:solidFill>
                  <a:srgbClr val="FFFF00"/>
                </a:solidFill>
              </a:rPr>
              <a:t>ULIR</a:t>
            </a:r>
            <a:endParaRPr lang="id-ID" sz="34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029" y="1932576"/>
            <a:ext cx="7886700" cy="4376677"/>
          </a:xfrm>
        </p:spPr>
        <p:txBody>
          <a:bodyPr>
            <a:normAutofit fontScale="85000" lnSpcReduction="10000"/>
          </a:bodyPr>
          <a:lstStyle/>
          <a:p>
            <a:pPr marL="403225" lvl="1" indent="-403225">
              <a:lnSpc>
                <a:spcPct val="100000"/>
              </a:lnSpc>
              <a:spcBef>
                <a:spcPts val="1000"/>
              </a:spcBef>
            </a:pPr>
            <a:r>
              <a:rPr lang="id-ID" sz="2800" dirty="0"/>
              <a:t>Rancang formulir SPMI sesuai </a:t>
            </a:r>
            <a:r>
              <a:rPr lang="id-ID" sz="2800" dirty="0" smtClean="0"/>
              <a:t>peruntukannya </a:t>
            </a:r>
            <a:r>
              <a:rPr lang="id-ID" sz="2800" dirty="0"/>
              <a:t>sebagaimana disebutkan dalam setiap standar.</a:t>
            </a:r>
          </a:p>
          <a:p>
            <a:pPr marL="403225" lvl="1" indent="-403225">
              <a:lnSpc>
                <a:spcPct val="100000"/>
              </a:lnSpc>
              <a:spcBef>
                <a:spcPts val="1000"/>
              </a:spcBef>
            </a:pPr>
            <a:r>
              <a:rPr lang="id-ID" sz="2800" dirty="0"/>
              <a:t>Cantumkan pada setiap jenis formulir keterangan tentang  identitasnya, misal: judul, kode, </a:t>
            </a:r>
            <a:r>
              <a:rPr lang="id-ID" sz="2800" dirty="0" smtClean="0"/>
              <a:t>t</a:t>
            </a:r>
            <a:r>
              <a:rPr lang="en-US" sz="2800" dirty="0" err="1" smtClean="0"/>
              <a:t>ang</a:t>
            </a:r>
            <a:r>
              <a:rPr lang="id-ID" sz="2800" dirty="0" smtClean="0"/>
              <a:t>g</a:t>
            </a:r>
            <a:r>
              <a:rPr lang="en-US" sz="2800" dirty="0" smtClean="0"/>
              <a:t>a</a:t>
            </a:r>
            <a:r>
              <a:rPr lang="id-ID" sz="2800" dirty="0" smtClean="0"/>
              <a:t>l </a:t>
            </a:r>
            <a:r>
              <a:rPr lang="id-ID" sz="2800" dirty="0"/>
              <a:t>pembuatan dan pengesahan, logo PT, dsbnya.</a:t>
            </a:r>
          </a:p>
          <a:p>
            <a:pPr marL="403225" lvl="1" indent="-403225">
              <a:lnSpc>
                <a:spcPct val="100000"/>
              </a:lnSpc>
              <a:spcBef>
                <a:spcPts val="1000"/>
              </a:spcBef>
            </a:pPr>
            <a:r>
              <a:rPr lang="id-ID" sz="2800" dirty="0"/>
              <a:t>Referensi formulir dengan standar dan/atau manual yang mensyaratkan adanya formulir tersebut.</a:t>
            </a:r>
          </a:p>
          <a:p>
            <a:pPr marL="403225" lvl="1" indent="-403225">
              <a:lnSpc>
                <a:spcPct val="100000"/>
              </a:lnSpc>
              <a:spcBef>
                <a:spcPts val="1000"/>
              </a:spcBef>
            </a:pPr>
            <a:r>
              <a:rPr lang="id-ID" sz="2800" i="1" dirty="0"/>
              <a:t>Cross reference</a:t>
            </a:r>
            <a:r>
              <a:rPr lang="id-ID" sz="2800" dirty="0"/>
              <a:t> dengan formulir lain yang masih berada dalam satu standar yang sama atau dengan standar lain,   </a:t>
            </a:r>
          </a:p>
          <a:p>
            <a:pPr marL="403225" lvl="1" indent="-403225">
              <a:lnSpc>
                <a:spcPct val="100000"/>
              </a:lnSpc>
              <a:spcBef>
                <a:spcPts val="1000"/>
              </a:spcBef>
            </a:pPr>
            <a:r>
              <a:rPr lang="id-ID" sz="2800" dirty="0"/>
              <a:t>Cetak formulir dengan tampilan yang menarik, jelas atau mudah dikenali</a:t>
            </a:r>
            <a:r>
              <a:rPr lang="id-ID" dirty="0"/>
              <a:t>.</a:t>
            </a:r>
          </a:p>
          <a:p>
            <a:pPr>
              <a:lnSpc>
                <a:spcPct val="100000"/>
              </a:lnSpc>
              <a:buNone/>
            </a:pPr>
            <a:endParaRPr lang="id-ID" sz="24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1F52C56D-E4A5-4FA2-87CD-E7128F23CC16}"/>
              </a:ext>
            </a:extLst>
          </p:cNvPr>
          <p:cNvGrpSpPr/>
          <p:nvPr/>
        </p:nvGrpSpPr>
        <p:grpSpPr>
          <a:xfrm>
            <a:off x="7637930" y="436278"/>
            <a:ext cx="1361808" cy="1182533"/>
            <a:chOff x="330489" y="199538"/>
            <a:chExt cx="1751914" cy="1580123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CEED0BC9-CAC9-4F4A-9187-15BA03C8513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EB918C72-F4C1-46C9-A6E4-95C855C6BB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6552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6E3C9A10-3563-419E-B4C9-9D0750BEB4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235" y="925830"/>
            <a:ext cx="3993365" cy="5143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FE62A-D3AE-421C-B6F9-35DE4C0C0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505" y="849630"/>
            <a:ext cx="4345471" cy="514350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47ED01E-A8B8-43F3-BFA6-058F751CC67B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95651D9A-A948-4CC5-9668-28320F3D5C7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0117B976-EF5F-4DFD-9F81-1EFFA60DC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2710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Catatan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penting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untuk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5">
                    <a:lumMod val="50000"/>
                  </a:schemeClr>
                </a:solidFill>
              </a:rPr>
              <a:t>dokumen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</a:rPr>
              <a:t> SPMI:</a:t>
            </a:r>
            <a:endParaRPr lang="en-US" sz="40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Kesiapan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dokumen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SPMI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belum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merupakan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5">
                    <a:lumMod val="75000"/>
                  </a:schemeClr>
                </a:solidFill>
              </a:rPr>
              <a:t>bukti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PT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mengimplementasikan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Apabila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dokumen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sudah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disusun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diberlakukan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maka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dilaksanakan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dievaluasi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pelaksanaannya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dikendalikan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pelaksanaannya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ditingkatkan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seluruh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komponen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PT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harus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memahami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dokumen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tugas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wewenang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tanggungjawabnya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serta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melaksanakannya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secara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konsisten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85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xmlns="" id="{4951B6F7-3994-4B9A-8521-1B9854D620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93976" y="1775007"/>
            <a:ext cx="7366274" cy="433892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 rtlCol="0">
            <a:normAutofit fontScale="32500" lnSpcReduction="20000"/>
          </a:bodyPr>
          <a:lstStyle/>
          <a:p>
            <a:pPr marL="342900" indent="-342900">
              <a:lnSpc>
                <a:spcPct val="80000"/>
              </a:lnSpc>
              <a:buNone/>
              <a:defRPr/>
            </a:pPr>
            <a:endParaRPr lang="id-ID" dirty="0">
              <a:latin typeface="Book Antiqua" pitchFamily="18" charset="0"/>
            </a:endParaRPr>
          </a:p>
          <a:p>
            <a:pPr marL="342900" indent="-342900">
              <a:lnSpc>
                <a:spcPct val="80000"/>
              </a:lnSpc>
              <a:buNone/>
              <a:defRPr/>
            </a:pPr>
            <a:r>
              <a:rPr lang="en-GB" sz="8400" dirty="0" err="1"/>
              <a:t>Bermanfaat</a:t>
            </a:r>
            <a:r>
              <a:rPr lang="en-GB" sz="8400" dirty="0"/>
              <a:t> </a:t>
            </a:r>
            <a:r>
              <a:rPr lang="en-GB" sz="8400" dirty="0" err="1"/>
              <a:t>untuk</a:t>
            </a:r>
            <a:r>
              <a:rPr lang="en-GB" sz="8400" dirty="0"/>
              <a:t>: </a:t>
            </a:r>
            <a:endParaRPr lang="id-ID" sz="8400" dirty="0"/>
          </a:p>
          <a:p>
            <a:pPr marL="342900" indent="-342900">
              <a:lnSpc>
                <a:spcPct val="110000"/>
              </a:lnSpc>
              <a:buFontTx/>
              <a:buAutoNum type="arabicPeriod"/>
              <a:defRPr/>
            </a:pPr>
            <a:r>
              <a:rPr lang="en-GB" sz="8400" dirty="0" err="1"/>
              <a:t>menjelaskan</a:t>
            </a:r>
            <a:r>
              <a:rPr lang="en-GB" sz="8400" dirty="0"/>
              <a:t> </a:t>
            </a:r>
            <a:r>
              <a:rPr lang="en-GB" sz="8400" dirty="0" err="1"/>
              <a:t>kepada</a:t>
            </a:r>
            <a:r>
              <a:rPr lang="en-GB" sz="8400" dirty="0"/>
              <a:t> para </a:t>
            </a:r>
            <a:r>
              <a:rPr lang="en-GB" sz="8400" dirty="0" err="1"/>
              <a:t>pemangku</a:t>
            </a:r>
            <a:r>
              <a:rPr lang="en-GB" sz="8400" dirty="0"/>
              <a:t> </a:t>
            </a:r>
            <a:r>
              <a:rPr lang="en-GB" sz="8400" dirty="0" err="1"/>
              <a:t>kepentingan</a:t>
            </a:r>
            <a:r>
              <a:rPr lang="en-GB" sz="8400" dirty="0"/>
              <a:t> PT </a:t>
            </a:r>
            <a:r>
              <a:rPr lang="id-ID" sz="8400" dirty="0"/>
              <a:t>(internal dan eksternal) </a:t>
            </a:r>
            <a:r>
              <a:rPr lang="en-GB" sz="8400" dirty="0" err="1"/>
              <a:t>tentang</a:t>
            </a:r>
            <a:r>
              <a:rPr lang="en-GB" sz="8400" dirty="0"/>
              <a:t> SPMI PT yang </a:t>
            </a:r>
            <a:r>
              <a:rPr lang="en-GB" sz="8400" dirty="0" err="1"/>
              <a:t>bersangkutan</a:t>
            </a:r>
            <a:r>
              <a:rPr lang="en-GB" sz="8400" dirty="0"/>
              <a:t> </a:t>
            </a:r>
            <a:r>
              <a:rPr lang="en-GB" sz="8400" dirty="0" err="1"/>
              <a:t>secara</a:t>
            </a:r>
            <a:r>
              <a:rPr lang="en-GB" sz="8400" dirty="0"/>
              <a:t> </a:t>
            </a:r>
            <a:r>
              <a:rPr lang="en-GB" sz="8400" dirty="0" err="1"/>
              <a:t>ringkas</a:t>
            </a:r>
            <a:r>
              <a:rPr lang="en-GB" sz="8400" dirty="0"/>
              <a:t>, </a:t>
            </a:r>
            <a:r>
              <a:rPr lang="en-GB" sz="8400" dirty="0" err="1"/>
              <a:t>padat</a:t>
            </a:r>
            <a:r>
              <a:rPr lang="en-GB" sz="8400" dirty="0"/>
              <a:t>, </a:t>
            </a:r>
            <a:r>
              <a:rPr lang="en-GB" sz="8400" dirty="0" err="1"/>
              <a:t>namun</a:t>
            </a:r>
            <a:r>
              <a:rPr lang="en-GB" sz="8400" dirty="0"/>
              <a:t> </a:t>
            </a:r>
            <a:r>
              <a:rPr lang="en-GB" sz="8400" dirty="0" err="1"/>
              <a:t>utuh</a:t>
            </a:r>
            <a:r>
              <a:rPr lang="en-GB" sz="8400" dirty="0"/>
              <a:t> dan </a:t>
            </a:r>
            <a:r>
              <a:rPr lang="en-GB" sz="8400" dirty="0" err="1"/>
              <a:t>menyeluruh</a:t>
            </a:r>
            <a:r>
              <a:rPr lang="en-GB" sz="8400" dirty="0"/>
              <a:t>; </a:t>
            </a:r>
            <a:endParaRPr lang="id-ID" sz="8400" dirty="0"/>
          </a:p>
          <a:p>
            <a:pPr marL="342900" indent="-342900">
              <a:lnSpc>
                <a:spcPct val="110000"/>
              </a:lnSpc>
              <a:buFont typeface="Wingdings 2" pitchFamily="18" charset="2"/>
              <a:buAutoNum type="arabicPeriod" startAt="2"/>
              <a:defRPr/>
            </a:pPr>
            <a:r>
              <a:rPr lang="en-GB" sz="8400" dirty="0" err="1"/>
              <a:t>menjadi</a:t>
            </a:r>
            <a:r>
              <a:rPr lang="en-GB" sz="8400" dirty="0"/>
              <a:t> </a:t>
            </a:r>
            <a:r>
              <a:rPr lang="en-GB" sz="8400" dirty="0" err="1"/>
              <a:t>dasar</a:t>
            </a:r>
            <a:r>
              <a:rPr lang="en-GB" sz="8400" dirty="0"/>
              <a:t> </a:t>
            </a:r>
            <a:r>
              <a:rPr lang="en-GB" sz="8400" dirty="0" err="1"/>
              <a:t>atau</a:t>
            </a:r>
            <a:r>
              <a:rPr lang="en-GB" sz="8400" dirty="0"/>
              <a:t> </a:t>
            </a:r>
            <a:r>
              <a:rPr lang="id-ID" sz="8400" dirty="0"/>
              <a:t>“</a:t>
            </a:r>
            <a:r>
              <a:rPr lang="en-GB" sz="8400" dirty="0" err="1"/>
              <a:t>payung</a:t>
            </a:r>
            <a:r>
              <a:rPr lang="id-ID" sz="8400" dirty="0"/>
              <a:t>”</a:t>
            </a:r>
            <a:r>
              <a:rPr lang="en-US" sz="8400" dirty="0"/>
              <a:t> </a:t>
            </a:r>
            <a:r>
              <a:rPr lang="en-GB" sz="8400" dirty="0" err="1"/>
              <a:t>bagi</a:t>
            </a:r>
            <a:r>
              <a:rPr lang="en-GB" sz="8400" dirty="0"/>
              <a:t> p</a:t>
            </a:r>
            <a:r>
              <a:rPr lang="id-ID" sz="8400" dirty="0"/>
              <a:t>elaksanaan </a:t>
            </a:r>
            <a:r>
              <a:rPr lang="en-GB" sz="8400" dirty="0"/>
              <a:t> SPMI </a:t>
            </a:r>
            <a:r>
              <a:rPr lang="id-ID" sz="8400" dirty="0"/>
              <a:t>PT secara </a:t>
            </a:r>
            <a:r>
              <a:rPr lang="id-ID" sz="8400" b="1" dirty="0"/>
              <a:t>si</a:t>
            </a:r>
            <a:r>
              <a:rPr lang="en-US" sz="8400" b="1" dirty="0"/>
              <a:t>s</a:t>
            </a:r>
            <a:r>
              <a:rPr lang="id-ID" sz="8400" b="1" dirty="0"/>
              <a:t>temik</a:t>
            </a:r>
            <a:r>
              <a:rPr lang="id-ID" sz="8400" dirty="0"/>
              <a:t> dan </a:t>
            </a:r>
            <a:r>
              <a:rPr lang="id-ID" sz="8400" b="1" dirty="0"/>
              <a:t>terstruktur</a:t>
            </a:r>
            <a:r>
              <a:rPr lang="en-US" sz="8400" dirty="0"/>
              <a:t>;</a:t>
            </a:r>
            <a:r>
              <a:rPr lang="en-GB" sz="8400" dirty="0"/>
              <a:t> </a:t>
            </a:r>
            <a:endParaRPr lang="id-ID" sz="8400" dirty="0"/>
          </a:p>
          <a:p>
            <a:pPr marL="342900" indent="-342900">
              <a:lnSpc>
                <a:spcPct val="110000"/>
              </a:lnSpc>
              <a:buFontTx/>
              <a:buAutoNum type="arabicPeriod" startAt="3"/>
              <a:defRPr/>
            </a:pPr>
            <a:r>
              <a:rPr lang="en-GB" sz="8400" dirty="0" err="1"/>
              <a:t>membuktikan</a:t>
            </a:r>
            <a:r>
              <a:rPr lang="en-GB" sz="8400" dirty="0"/>
              <a:t> </a:t>
            </a:r>
            <a:r>
              <a:rPr lang="id-ID" sz="8400" dirty="0"/>
              <a:t>bahwa PT telah memiliki dan </a:t>
            </a:r>
            <a:r>
              <a:rPr lang="id-ID" sz="8400" dirty="0" smtClean="0"/>
              <a:t>mengimplementasikan </a:t>
            </a:r>
            <a:r>
              <a:rPr lang="id-ID" sz="8400" dirty="0"/>
              <a:t>SPMI sebagaimana diwajibkan oleh peraturan perundang-undangan</a:t>
            </a:r>
            <a:endParaRPr lang="en-GB" sz="8400"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xmlns="" id="{C01FD174-DB33-4BAD-8502-2A42B0CADD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93975" y="1073702"/>
            <a:ext cx="7366275" cy="507831"/>
          </a:xfrm>
          <a:solidFill>
            <a:srgbClr val="0070C0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3000" b="1" dirty="0"/>
              <a:t>DOKUMEN/BUKU KEBIJAKAN</a:t>
            </a:r>
            <a:r>
              <a:rPr lang="id-ID" sz="3000" b="1" dirty="0"/>
              <a:t> </a:t>
            </a:r>
            <a:r>
              <a:rPr lang="id-ID" sz="3000" b="1" dirty="0" smtClean="0"/>
              <a:t>SPMI</a:t>
            </a:r>
            <a:endParaRPr lang="en-US" sz="30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CF25CDB9-9BAF-498D-AD08-76906BBC7906}"/>
              </a:ext>
            </a:extLst>
          </p:cNvPr>
          <p:cNvGrpSpPr/>
          <p:nvPr/>
        </p:nvGrpSpPr>
        <p:grpSpPr>
          <a:xfrm>
            <a:off x="8277451" y="931997"/>
            <a:ext cx="785039" cy="698771"/>
            <a:chOff x="330489" y="199538"/>
            <a:chExt cx="1751914" cy="158012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xmlns="" id="{F709A4D3-F5D6-4FC4-A0F2-17CA3198B7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xmlns="" id="{14628979-63A5-4D09-A313-33074BE259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330878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28914"/>
            <a:ext cx="7886700" cy="5248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err="1" smtClean="0">
                <a:solidFill>
                  <a:schemeClr val="accent5">
                    <a:lumMod val="50000"/>
                  </a:schemeClr>
                </a:solidFill>
              </a:rPr>
              <a:t>Terimakasih</a:t>
            </a:r>
            <a:endParaRPr lang="en-US" sz="5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4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3760CB51-4807-1241-9E91-D7EE75404C80}"/>
              </a:ext>
            </a:extLst>
          </p:cNvPr>
          <p:cNvGrpSpPr/>
          <p:nvPr/>
        </p:nvGrpSpPr>
        <p:grpSpPr>
          <a:xfrm>
            <a:off x="7469559" y="98671"/>
            <a:ext cx="1505207" cy="1357608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117B7492-4CEC-A04B-9D1F-57D900A22B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AB45161B-7386-5B47-8184-61D9986D7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51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EEADB797-9A21-4020-8412-FE623F0FA5B0}"/>
              </a:ext>
            </a:extLst>
          </p:cNvPr>
          <p:cNvSpPr/>
          <p:nvPr/>
        </p:nvSpPr>
        <p:spPr>
          <a:xfrm>
            <a:off x="849576" y="1451905"/>
            <a:ext cx="7400980" cy="540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Visi, Misi, Tujuan Perguruan Tinggi 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sv-SE" dirty="0">
                <a:solidFill>
                  <a:srgbClr val="002060"/>
                </a:solidFill>
                <a:latin typeface="Calibri" pitchFamily="34" charset="0"/>
              </a:rPr>
              <a:t>Latar Belakang P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erguruan </a:t>
            </a:r>
            <a:r>
              <a:rPr lang="sv-SE" dirty="0">
                <a:solidFill>
                  <a:srgbClr val="002060"/>
                </a:solidFill>
                <a:latin typeface="Calibri" pitchFamily="34" charset="0"/>
              </a:rPr>
              <a:t>T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inggi</a:t>
            </a:r>
            <a:r>
              <a:rPr lang="sv-SE" dirty="0">
                <a:solidFill>
                  <a:srgbClr val="002060"/>
                </a:solidFill>
                <a:latin typeface="Calibri" pitchFamily="34" charset="0"/>
              </a:rPr>
              <a:t> Menjalankan SPMI. 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id-ID" altLang="en-US" dirty="0">
                <a:solidFill>
                  <a:srgbClr val="333399"/>
                </a:solidFill>
                <a:latin typeface="Calibri"/>
                <a:ea typeface="+mj-ea"/>
                <a:cs typeface="+mj-cs"/>
              </a:rPr>
              <a:t>Tujuan Dokumen Kebijakan SPMI</a:t>
            </a:r>
            <a:endParaRPr lang="sv-SE" dirty="0">
              <a:solidFill>
                <a:srgbClr val="333399"/>
              </a:solidFill>
              <a:latin typeface="Calibri" pitchFamily="34" charset="0"/>
            </a:endParaRP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Luas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L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ingkup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dan </a:t>
            </a:r>
            <a:r>
              <a:rPr lang="en-US" dirty="0" err="1">
                <a:solidFill>
                  <a:srgbClr val="002060"/>
                </a:solidFill>
                <a:latin typeface="Calibri" pitchFamily="34" charset="0"/>
              </a:rPr>
              <a:t>Keberlakuan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Kebijakan SPMI. 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Definisi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/ 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Istilah dalam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D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okumen </a:t>
            </a:r>
            <a:r>
              <a:rPr lang="en-US" dirty="0" err="1">
                <a:solidFill>
                  <a:srgbClr val="002060"/>
                </a:solidFill>
                <a:latin typeface="Calibri" pitchFamily="34" charset="0"/>
              </a:rPr>
              <a:t>Kebijakan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SPMI. 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 typeface="+mj-lt"/>
              <a:buAutoNum type="arabicPeriod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Garis Besar Kebijakan SPMI pada Perguruan Tinggi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,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 antara lain: </a:t>
            </a:r>
          </a:p>
          <a:p>
            <a:pPr marL="541735" indent="-257175">
              <a:lnSpc>
                <a:spcPct val="90000"/>
              </a:lnSpc>
              <a:spcBef>
                <a:spcPts val="230"/>
              </a:spcBef>
              <a:defRPr/>
            </a:pPr>
            <a:r>
              <a:rPr lang="nl-NL" dirty="0">
                <a:solidFill>
                  <a:srgbClr val="002060"/>
                </a:solidFill>
                <a:latin typeface="Calibri" pitchFamily="34" charset="0"/>
              </a:rPr>
              <a:t>a. 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nl-NL" dirty="0">
                <a:solidFill>
                  <a:srgbClr val="002060"/>
                </a:solidFill>
                <a:latin typeface="Calibri" pitchFamily="34" charset="0"/>
              </a:rPr>
              <a:t>Tujuan dan Strategi SPMI </a:t>
            </a:r>
          </a:p>
          <a:p>
            <a:pPr marL="541735" indent="-257175">
              <a:lnSpc>
                <a:spcPct val="90000"/>
              </a:lnSpc>
              <a:spcBef>
                <a:spcPts val="230"/>
              </a:spcBef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b. 	Prinsip 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dan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 Asas Pelaksanaan SPMI </a:t>
            </a:r>
          </a:p>
          <a:p>
            <a:pPr marL="559594" indent="-275035">
              <a:lnSpc>
                <a:spcPct val="90000"/>
              </a:lnSpc>
              <a:spcBef>
                <a:spcPts val="230"/>
              </a:spcBef>
              <a:buFontTx/>
              <a:buAutoNum type="alphaLcPeriod" startAt="3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Manajemen SPMI (PPEPP). 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  <a:p>
            <a:pPr marL="559594" indent="-275035">
              <a:lnSpc>
                <a:spcPct val="90000"/>
              </a:lnSpc>
              <a:spcBef>
                <a:spcPts val="230"/>
              </a:spcBef>
              <a:buFontTx/>
              <a:buAutoNum type="alphaLcPeriod" startAt="3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Strategi dalam Melaksanakan SPMI</a:t>
            </a:r>
          </a:p>
          <a:p>
            <a:pPr marL="541735" indent="-257175">
              <a:lnSpc>
                <a:spcPct val="90000"/>
              </a:lnSpc>
              <a:spcBef>
                <a:spcPts val="230"/>
              </a:spcBef>
              <a:defRPr/>
            </a:pP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e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. 	Unit atau pejabat khusus penanggungjawab SPMI (termasuk struktur organisasi, dan tata kelola SPMI, jika ada)</a:t>
            </a:r>
          </a:p>
          <a:p>
            <a:pPr marL="559594" indent="-275035">
              <a:lnSpc>
                <a:spcPct val="90000"/>
              </a:lnSpc>
              <a:spcBef>
                <a:spcPts val="230"/>
              </a:spcBef>
              <a:buFontTx/>
              <a:buAutoNum type="alphaLcPeriod" startAt="6"/>
              <a:defRPr/>
            </a:pPr>
            <a:r>
              <a:rPr lang="en-US" dirty="0" err="1">
                <a:solidFill>
                  <a:srgbClr val="002060"/>
                </a:solidFill>
                <a:latin typeface="Calibri" pitchFamily="34" charset="0"/>
              </a:rPr>
              <a:t>Daftar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libri" pitchFamily="34" charset="0"/>
              </a:rPr>
              <a:t>Standar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Calibri" pitchFamily="34" charset="0"/>
              </a:rPr>
              <a:t>dan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 Manual 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SPMI. 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  <a:p>
            <a:pPr marL="559594" indent="-275035">
              <a:lnSpc>
                <a:spcPct val="90000"/>
              </a:lnSpc>
              <a:spcBef>
                <a:spcPts val="230"/>
              </a:spcBef>
              <a:buFontTx/>
              <a:buAutoNum type="alphaLcPeriod" startAt="6"/>
              <a:defRPr/>
            </a:pPr>
            <a:r>
              <a:rPr lang="sv-SE" dirty="0">
                <a:solidFill>
                  <a:srgbClr val="FF0000"/>
                </a:solidFill>
                <a:latin typeface="Calibri" pitchFamily="34" charset="0"/>
              </a:rPr>
              <a:t>Indikator Kinerja Utama dan Target Capaian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Tx/>
              <a:buAutoNum type="arabicPeriod" startAt="7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Informasi singkat tentang dokumen SPMI lain yaitu Manual SPMI</a:t>
            </a:r>
            <a:r>
              <a:rPr lang="en-US" dirty="0">
                <a:solidFill>
                  <a:srgbClr val="002060"/>
                </a:solidFill>
                <a:latin typeface="Calibri" pitchFamily="34" charset="0"/>
              </a:rPr>
              <a:t>,</a:t>
            </a: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 Standar SPMI (berisi Standar Dikti), Formulir SPMI.</a:t>
            </a: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Tx/>
              <a:buAutoNum type="arabicPeriod" startAt="7"/>
              <a:defRPr/>
            </a:pPr>
            <a:r>
              <a:rPr lang="id-ID" dirty="0">
                <a:solidFill>
                  <a:srgbClr val="002060"/>
                </a:solidFill>
                <a:latin typeface="Calibri" pitchFamily="34" charset="0"/>
              </a:rPr>
              <a:t>Hubungan Kebijakan SPMI dengan berbagai Dokumen Perguruan Tinggi lain (al: Statuta, Renstra).</a:t>
            </a:r>
            <a:endParaRPr lang="en-US" dirty="0">
              <a:solidFill>
                <a:srgbClr val="002060"/>
              </a:solidFill>
              <a:latin typeface="Calibri" pitchFamily="34" charset="0"/>
            </a:endParaRPr>
          </a:p>
          <a:p>
            <a:pPr marL="257175" indent="-257175">
              <a:lnSpc>
                <a:spcPct val="90000"/>
              </a:lnSpc>
              <a:spcBef>
                <a:spcPts val="230"/>
              </a:spcBef>
              <a:buFontTx/>
              <a:buAutoNum type="arabicPeriod" startAt="7"/>
              <a:defRPr/>
            </a:pPr>
            <a:r>
              <a:rPr lang="en-US" dirty="0" err="1" smtClean="0">
                <a:solidFill>
                  <a:srgbClr val="002060"/>
                </a:solidFill>
                <a:latin typeface="Calibri" pitchFamily="34" charset="0"/>
              </a:rPr>
              <a:t>Referensi</a:t>
            </a:r>
            <a:r>
              <a:rPr lang="id-ID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id-ID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xmlns="" id="{7BDAC1A0-32EC-4281-A8B1-8E765C749745}"/>
              </a:ext>
            </a:extLst>
          </p:cNvPr>
          <p:cNvSpPr txBox="1">
            <a:spLocks/>
          </p:cNvSpPr>
          <p:nvPr/>
        </p:nvSpPr>
        <p:spPr>
          <a:xfrm>
            <a:off x="815788" y="868814"/>
            <a:ext cx="7217654" cy="484748"/>
          </a:xfrm>
          <a:prstGeom prst="rect">
            <a:avLst/>
          </a:prstGeom>
          <a:solidFill>
            <a:srgbClr val="0070C0"/>
          </a:solidFill>
          <a:ln w="38100"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68580" tIns="34290" rIns="68580" bIns="3429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en-US" sz="3000" b="1" dirty="0">
                <a:solidFill>
                  <a:schemeClr val="bg1"/>
                </a:solidFill>
              </a:rPr>
              <a:t>ISI DOKUMEN KEBIJAKAN</a:t>
            </a:r>
            <a:r>
              <a:rPr lang="id-ID" sz="3000" b="1" dirty="0">
                <a:solidFill>
                  <a:schemeClr val="bg1"/>
                </a:solidFill>
              </a:rPr>
              <a:t> SPMI </a:t>
            </a:r>
            <a:r>
              <a:rPr lang="en-US" sz="3000" b="1" dirty="0">
                <a:solidFill>
                  <a:srgbClr val="FFFF00"/>
                </a:solidFill>
              </a:rPr>
              <a:t>(</a:t>
            </a:r>
            <a:r>
              <a:rPr lang="en-US" sz="3000" b="1" dirty="0" err="1">
                <a:solidFill>
                  <a:srgbClr val="FFFF00"/>
                </a:solidFill>
              </a:rPr>
              <a:t>inspirasi</a:t>
            </a:r>
            <a:r>
              <a:rPr lang="en-US" sz="3000" b="1" dirty="0">
                <a:solidFill>
                  <a:srgbClr val="FFFF00"/>
                </a:solidFill>
              </a:rPr>
              <a:t>)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5CAA928D-5D49-4767-89AE-B548D123FC14}"/>
              </a:ext>
            </a:extLst>
          </p:cNvPr>
          <p:cNvGrpSpPr/>
          <p:nvPr/>
        </p:nvGrpSpPr>
        <p:grpSpPr>
          <a:xfrm>
            <a:off x="8242361" y="654791"/>
            <a:ext cx="785039" cy="698771"/>
            <a:chOff x="330489" y="199538"/>
            <a:chExt cx="1751914" cy="1580123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xmlns="" id="{A4735DD7-74EA-4C9D-A25B-3491AB5528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DA4BB2BA-9AFE-4B6B-8546-3E9A65770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752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697" y="541556"/>
            <a:ext cx="7886700" cy="791321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Implementasi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Kebijakan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SPMI: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408" y="1547328"/>
            <a:ext cx="7886700" cy="4738128"/>
          </a:xfrm>
        </p:spPr>
        <p:txBody>
          <a:bodyPr/>
          <a:lstStyle/>
          <a:p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implementasi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dokumen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Kebijakan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berperan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sebagai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suatu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rujukan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utama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yang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memayungi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implementasi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 di PT,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sedangkan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teknis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implementasinya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diatur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manual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SPMI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mungkin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juga SOP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serta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instruksi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kerja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untuk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target atau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capaiannya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diatur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standar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SPMI,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bukti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implementasinya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dituangkan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dicatat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dalam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formulir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5CAA928D-5D49-4767-89AE-B548D123FC14}"/>
              </a:ext>
            </a:extLst>
          </p:cNvPr>
          <p:cNvGrpSpPr/>
          <p:nvPr/>
        </p:nvGrpSpPr>
        <p:grpSpPr>
          <a:xfrm>
            <a:off x="8077200" y="484094"/>
            <a:ext cx="958395" cy="859803"/>
            <a:chOff x="330489" y="199538"/>
            <a:chExt cx="1751914" cy="158012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A4735DD7-74EA-4C9D-A25B-3491AB5528F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736" t="11379" r="2839" b="31800"/>
            <a:stretch/>
          </p:blipFill>
          <p:spPr>
            <a:xfrm>
              <a:off x="330489" y="199538"/>
              <a:ext cx="1751914" cy="158012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DA4BB2BA-9AFE-4B6B-8546-3E9A657700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93537" y="621336"/>
              <a:ext cx="744330" cy="6947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9568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Dokumentasi</a:t>
            </a:r>
            <a:r>
              <a:rPr lang="en-US" dirty="0" smtClean="0"/>
              <a:t> ISO</a:t>
            </a:r>
            <a:endParaRPr lang="en-US" dirty="0"/>
          </a:p>
        </p:txBody>
      </p:sp>
      <p:graphicFrame>
        <p:nvGraphicFramePr>
          <p:cNvPr id="3" name="Content Placeholder 7"/>
          <p:cNvGraphicFramePr>
            <a:graphicFrameLocks/>
          </p:cNvGraphicFramePr>
          <p:nvPr>
            <p:extLst/>
          </p:nvPr>
        </p:nvGraphicFramePr>
        <p:xfrm>
          <a:off x="2295426" y="2052325"/>
          <a:ext cx="4859517" cy="4206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2295427" y="2169802"/>
            <a:ext cx="1658048" cy="522286"/>
          </a:xfrm>
          <a:prstGeom prst="wedgeRoundRectCallout">
            <a:avLst>
              <a:gd name="adj1" fmla="val 55929"/>
              <a:gd name="adj2" fmla="val 1116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1282</TotalTime>
  <Words>3643</Words>
  <Application>Microsoft Office PowerPoint</Application>
  <PresentationFormat>On-screen Show (4:3)</PresentationFormat>
  <Paragraphs>550</Paragraphs>
  <Slides>60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70" baseType="lpstr">
      <vt:lpstr>AntigoniBd</vt:lpstr>
      <vt:lpstr>Cordia New</vt:lpstr>
      <vt:lpstr>Arial</vt:lpstr>
      <vt:lpstr>Book Antiqua</vt:lpstr>
      <vt:lpstr>Bookman Old Style</vt:lpstr>
      <vt:lpstr>Calibri</vt:lpstr>
      <vt:lpstr>Calibri Light</vt:lpstr>
      <vt:lpstr>Wingdings</vt:lpstr>
      <vt:lpstr>Wingdings 2</vt:lpstr>
      <vt:lpstr>Office Theme</vt:lpstr>
      <vt:lpstr>PENYUSUNAN DOKUMEN SPMI</vt:lpstr>
      <vt:lpstr>PowerPoint Presentation</vt:lpstr>
      <vt:lpstr>PowerPoint Presentation</vt:lpstr>
      <vt:lpstr>Kebijakan SPMI</vt:lpstr>
      <vt:lpstr>“Kebijakan” dalam Penyelenggaraan PT</vt:lpstr>
      <vt:lpstr>DOKUMEN/BUKU KEBIJAKAN SPMI</vt:lpstr>
      <vt:lpstr>PowerPoint Presentation</vt:lpstr>
      <vt:lpstr>Implementasi Kebijakan SPMI:</vt:lpstr>
      <vt:lpstr>Sistem Dokumentasi ISO</vt:lpstr>
      <vt:lpstr>Perbandingan Dokumentasi SPMI dan ISO</vt:lpstr>
      <vt:lpstr>Perbandingan Isi  Kebijakan SPMI vs Manual Mutu (ISO 9001:2008)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Manual SPMI</vt:lpstr>
      <vt:lpstr>MACAM MANUAL SPMI</vt:lpstr>
      <vt:lpstr>Isi Manual SPMI:</vt:lpstr>
      <vt:lpstr>Bab 5 dan 6 dapat digabung dalam bentuk tabulasi</vt:lpstr>
      <vt:lpstr>PowerPoint Presentation</vt:lpstr>
      <vt:lpstr>PowerPoint Presentation</vt:lpstr>
      <vt:lpstr>PowerPoint Presentation</vt:lpstr>
      <vt:lpstr>Pengertian Manual, Prosedur, SOP </vt:lpstr>
      <vt:lpstr>Prosedur vs Instruksi Kerja</vt:lpstr>
      <vt:lpstr>PowerPoint Presentation</vt:lpstr>
      <vt:lpstr>Standar dalam SPMI</vt:lpstr>
      <vt:lpstr>PowerPoint Presentation</vt:lpstr>
      <vt:lpstr>PowerPoint Presentation</vt:lpstr>
      <vt:lpstr>PowerPoint Presentation</vt:lpstr>
      <vt:lpstr>Pertimbangan dalam menetapkan dan mengimplementasikan standar dalam SPMI (1)</vt:lpstr>
      <vt:lpstr>PERUMUSAN &amp; ANATOMI STANDAR</vt:lpstr>
      <vt:lpstr>PERUMUSAN &amp; ANATOMI STANDAR</vt:lpstr>
      <vt:lpstr>Contoh Perumusan Standar dengan FORMULA KPI </vt:lpstr>
      <vt:lpstr>PERUMUSAN &amp; ANATOMI STANDAR</vt:lpstr>
      <vt:lpstr>Contoh Perumusan Standar dengan FORMULA ABCD</vt:lpstr>
      <vt:lpstr>PowerPoint Presentation</vt:lpstr>
      <vt:lpstr>PEDOMAN MENETAPKAN STANDAR </vt:lpstr>
      <vt:lpstr>PowerPoint Presentation</vt:lpstr>
      <vt:lpstr>STRATEGI PENETAPAN ISI STANDAR</vt:lpstr>
      <vt:lpstr>Contoh Pelampauan SN-Dikti Secara Kualitatif  (sering disebut pelampauan secara vertikal)</vt:lpstr>
      <vt:lpstr>Contoh Pelampauan SN Dikti yang selaras dengan Visi PT: Standar Hasil Penelitian</vt:lpstr>
      <vt:lpstr>PowerPoint Presentation</vt:lpstr>
      <vt:lpstr>Formulir SPMI</vt:lpstr>
      <vt:lpstr>Fungsi formulir SPMI</vt:lpstr>
      <vt:lpstr>DOKUMEN FORMULIR SPMI</vt:lpstr>
      <vt:lpstr>Catatan penting tentang formulir:</vt:lpstr>
      <vt:lpstr>Contoh formulir untuk standar  proses pembelajaran:</vt:lpstr>
      <vt:lpstr>PEDOMAN MERANCANG FORMULIR</vt:lpstr>
      <vt:lpstr>PowerPoint Presentation</vt:lpstr>
      <vt:lpstr>Catatan penting untuk dokumen SPMI: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 SPMI DAN IMPLEMENTASINYA</dc:title>
  <dc:creator>Yustina Sri Hartini</dc:creator>
  <cp:lastModifiedBy>Setyo Pertiwi</cp:lastModifiedBy>
  <cp:revision>90</cp:revision>
  <dcterms:created xsi:type="dcterms:W3CDTF">2018-08-06T22:01:19Z</dcterms:created>
  <dcterms:modified xsi:type="dcterms:W3CDTF">2019-07-10T05:47:48Z</dcterms:modified>
</cp:coreProperties>
</file>